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27" r:id="rId3"/>
    <p:sldId id="298" r:id="rId4"/>
    <p:sldId id="316" r:id="rId5"/>
    <p:sldId id="318" r:id="rId6"/>
    <p:sldId id="322" r:id="rId7"/>
    <p:sldId id="300" r:id="rId8"/>
    <p:sldId id="301" r:id="rId9"/>
    <p:sldId id="303" r:id="rId10"/>
    <p:sldId id="304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02" r:id="rId19"/>
    <p:sldId id="283" r:id="rId20"/>
    <p:sldId id="285" r:id="rId21"/>
    <p:sldId id="335" r:id="rId22"/>
    <p:sldId id="334" r:id="rId23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os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37" autoAdjust="0"/>
  </p:normalViewPr>
  <p:slideViewPr>
    <p:cSldViewPr>
      <p:cViewPr>
        <p:scale>
          <a:sx n="50" d="100"/>
          <a:sy n="50" d="100"/>
        </p:scale>
        <p:origin x="-1734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F101C6-15AD-4EA7-97A3-F4A64A4AB1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20289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E38BC-26C5-4108-8FA3-04319D1893FE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FA177-F015-4B2D-9CD4-9D8AA3AD2E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977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C13E8-189D-4BED-B7D9-F9D1EF19EE2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06DFD-C6A7-4E20-A562-73B0F99C902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5AE92-3073-45E1-976A-DF2E140DCD9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B06D7-1498-4916-B4C6-7A9F4A3F446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DE333-FB00-4224-A58D-CAC3A5B12FB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5D045-F9A9-4FD7-906D-E383F49A7FA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21B4E-EC38-49B6-AB22-33DBF558C3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1554E-7B5D-43D8-9306-860F7655378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92D67-C448-42D9-B05F-31EA9636E1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4E21E-6A48-4360-901A-CAEA9839EC9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05CA8-C712-479E-A93E-8D6F91F341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2B60FF57-D394-437C-90EC-4536B42F933D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hr-HR" sz="4000" dirty="0"/>
              <a:t/>
            </a:r>
            <a:br>
              <a:rPr lang="hr-HR" sz="4000" dirty="0"/>
            </a:br>
            <a:r>
              <a:rPr lang="hr-HR" sz="4000" dirty="0"/>
              <a:t/>
            </a:r>
            <a:br>
              <a:rPr lang="hr-HR" sz="4000" dirty="0"/>
            </a:br>
            <a:r>
              <a:rPr lang="en-US" sz="6000" b="1" dirty="0" smtClean="0">
                <a:solidFill>
                  <a:srgbClr val="FF0000"/>
                </a:solidFill>
              </a:rPr>
              <a:t>NOVE TEORIJE O POSTANKU ŽIVOTA </a:t>
            </a:r>
            <a:r>
              <a:rPr lang="hr-HR" sz="4000" b="1" dirty="0"/>
              <a:t/>
            </a:r>
            <a:br>
              <a:rPr lang="hr-HR" sz="4000" b="1" dirty="0"/>
            </a:br>
            <a:r>
              <a:rPr lang="hr-HR" sz="3200" dirty="0"/>
              <a:t/>
            </a:r>
            <a:br>
              <a:rPr lang="hr-HR" sz="3200" dirty="0"/>
            </a:br>
            <a:r>
              <a:rPr lang="hr-HR" sz="3200" dirty="0"/>
              <a:t/>
            </a:r>
            <a:br>
              <a:rPr lang="hr-HR" sz="3200" dirty="0"/>
            </a:br>
            <a:r>
              <a:rPr lang="hr-HR" sz="4000" b="1" dirty="0"/>
              <a:t>dr. sc.</a:t>
            </a:r>
            <a:r>
              <a:rPr lang="hr-HR" sz="4000" dirty="0"/>
              <a:t> </a:t>
            </a:r>
            <a:r>
              <a:rPr lang="hr-HR" sz="4000" b="1" dirty="0"/>
              <a:t>Nenad </a:t>
            </a:r>
            <a:r>
              <a:rPr lang="hr-HR" sz="4000" b="1" dirty="0" smtClean="0"/>
              <a:t>Raos</a:t>
            </a:r>
            <a:br>
              <a:rPr lang="hr-HR" sz="4000" b="1" dirty="0" smtClean="0"/>
            </a:br>
            <a:r>
              <a:rPr lang="hr-HR" sz="3200" dirty="0"/>
              <a:t/>
            </a:r>
            <a:br>
              <a:rPr lang="hr-HR" sz="3200" dirty="0"/>
            </a:br>
            <a:r>
              <a:rPr lang="hr-HR" sz="3200" dirty="0"/>
              <a:t/>
            </a:r>
            <a:br>
              <a:rPr lang="hr-HR" sz="3200" dirty="0"/>
            </a:br>
            <a:r>
              <a:rPr lang="hr-HR" sz="3200" dirty="0"/>
              <a:t/>
            </a:r>
            <a:br>
              <a:rPr lang="hr-HR" sz="3200" dirty="0"/>
            </a:br>
            <a:r>
              <a:rPr lang="hr-HR" sz="2400" dirty="0"/>
              <a:t/>
            </a:r>
            <a:br>
              <a:rPr lang="hr-HR" sz="2400" dirty="0"/>
            </a:br>
            <a:endParaRPr lang="en-GB" sz="2400" dirty="0"/>
          </a:p>
        </p:txBody>
      </p:sp>
      <p:pic>
        <p:nvPicPr>
          <p:cNvPr id="3" name="Picture 2" descr="IMI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5013176"/>
            <a:ext cx="866775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/>
          <a:p>
            <a:r>
              <a:rPr lang="hr-HR" b="1" dirty="0"/>
              <a:t>Sastav meteorita Murchison</a:t>
            </a:r>
            <a:r>
              <a:rPr lang="hr-HR" dirty="0"/>
              <a:t/>
            </a:r>
            <a:br>
              <a:rPr lang="hr-HR" dirty="0"/>
            </a:b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16832"/>
            <a:ext cx="7772400" cy="4680520"/>
          </a:xfrm>
        </p:spPr>
        <p:txBody>
          <a:bodyPr/>
          <a:lstStyle/>
          <a:p>
            <a:pPr>
              <a:buNone/>
            </a:pPr>
            <a:r>
              <a:rPr lang="hr-HR" dirty="0" err="1"/>
              <a:t>kerogen</a:t>
            </a:r>
            <a:r>
              <a:rPr lang="hr-HR" dirty="0"/>
              <a:t>                   </a:t>
            </a:r>
            <a:r>
              <a:rPr lang="hr-HR" dirty="0" smtClean="0"/>
              <a:t>       </a:t>
            </a:r>
            <a:r>
              <a:rPr lang="en-US" dirty="0" smtClean="0"/>
              <a:t>                       </a:t>
            </a:r>
            <a:r>
              <a:rPr lang="hr-HR" dirty="0" smtClean="0"/>
              <a:t>1,45%</a:t>
            </a:r>
            <a:endParaRPr lang="hr-HR" dirty="0"/>
          </a:p>
          <a:p>
            <a:pPr>
              <a:buNone/>
            </a:pPr>
            <a:r>
              <a:rPr lang="hr-HR" dirty="0"/>
              <a:t>monokarboksilne kiseline           </a:t>
            </a:r>
            <a:r>
              <a:rPr lang="hr-HR" dirty="0" smtClean="0"/>
              <a:t>       332 </a:t>
            </a:r>
            <a:r>
              <a:rPr lang="hr-HR" dirty="0"/>
              <a:t>ppm</a:t>
            </a:r>
          </a:p>
          <a:p>
            <a:pPr>
              <a:buNone/>
            </a:pPr>
            <a:r>
              <a:rPr lang="hr-HR" dirty="0"/>
              <a:t>aminokiseline                                </a:t>
            </a:r>
            <a:r>
              <a:rPr lang="hr-HR" dirty="0" smtClean="0"/>
              <a:t>       60 </a:t>
            </a:r>
            <a:r>
              <a:rPr lang="hr-HR" dirty="0"/>
              <a:t>ppm</a:t>
            </a:r>
          </a:p>
          <a:p>
            <a:pPr>
              <a:buNone/>
            </a:pPr>
            <a:r>
              <a:rPr lang="hr-HR" dirty="0"/>
              <a:t>alkoholi, aldehidi, ketoni              </a:t>
            </a:r>
            <a:r>
              <a:rPr lang="hr-HR" dirty="0" smtClean="0"/>
              <a:t>       38 </a:t>
            </a:r>
            <a:r>
              <a:rPr lang="hr-HR" dirty="0"/>
              <a:t>ppm</a:t>
            </a:r>
          </a:p>
          <a:p>
            <a:pPr>
              <a:buNone/>
            </a:pPr>
            <a:r>
              <a:rPr lang="hr-HR" dirty="0"/>
              <a:t>pirimidini (uracil i timin)           </a:t>
            </a:r>
            <a:r>
              <a:rPr lang="hr-HR" dirty="0" smtClean="0"/>
              <a:t>       0,06 </a:t>
            </a:r>
            <a:r>
              <a:rPr lang="hr-HR" dirty="0"/>
              <a:t>ppm</a:t>
            </a:r>
          </a:p>
          <a:p>
            <a:pPr>
              <a:buNone/>
            </a:pPr>
            <a:r>
              <a:rPr lang="hr-HR" dirty="0"/>
              <a:t>spojevi slični šećerima                 </a:t>
            </a:r>
            <a:r>
              <a:rPr lang="hr-HR" dirty="0" smtClean="0"/>
              <a:t>        </a:t>
            </a:r>
            <a:r>
              <a:rPr lang="hr-HR" dirty="0"/>
              <a:t>60 ppm                                </a:t>
            </a:r>
          </a:p>
          <a:p>
            <a:pPr>
              <a:buFontTx/>
              <a:buNone/>
            </a:pPr>
            <a:r>
              <a:rPr lang="hr-HR" dirty="0"/>
              <a:t>      </a:t>
            </a: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"/>
            <a:ext cx="497521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4788024" y="0"/>
            <a:ext cx="4355976" cy="666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Murchison 40 godina nakon pada (2009.)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Pozitivno identificirano:</a:t>
            </a:r>
            <a:r>
              <a:rPr kumimoji="0" lang="hr-H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683 organskih spojeva. </a:t>
            </a:r>
            <a:endParaRPr kumimoji="0" lang="hr-H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sz="3200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hr-H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Stoga se u ugljičnim hondritima može očektivati </a:t>
            </a:r>
            <a:r>
              <a:rPr kumimoji="0" lang="hr-H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nekoliko milijuna</a:t>
            </a:r>
            <a:r>
              <a:rPr kumimoji="0" lang="hr-H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kemijskih spojeva kao rezultat abiotičke kemije</a:t>
            </a:r>
            <a:r>
              <a:rPr kumimoji="0" lang="hr-H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…“</a:t>
            </a:r>
            <a:endParaRPr kumimoji="0" lang="hr-H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04664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 sz="3200" b="1" dirty="0" smtClean="0"/>
              <a:t>Fisherovo znanstveno načelo: </a:t>
            </a:r>
          </a:p>
          <a:p>
            <a:pPr algn="l"/>
            <a:endParaRPr lang="hr-HR" sz="3200" dirty="0" smtClean="0"/>
          </a:p>
          <a:p>
            <a:pPr algn="l"/>
            <a:r>
              <a:rPr lang="hr-HR" sz="3200" i="1" dirty="0" smtClean="0"/>
              <a:t>Ako ne možeš pronaći molekulu u katalogu Fisherove trgovine kemikalijama, nećeš je pronaći ni u međuzvjezdanom prostoru.</a:t>
            </a:r>
          </a:p>
          <a:p>
            <a:pPr algn="l"/>
            <a:endParaRPr lang="hr-HR" sz="3200" dirty="0" smtClean="0"/>
          </a:p>
          <a:p>
            <a:pPr algn="l"/>
            <a:endParaRPr lang="hr-HR" sz="3200" dirty="0" smtClean="0"/>
          </a:p>
          <a:p>
            <a:pPr algn="l"/>
            <a:r>
              <a:rPr lang="hr-HR" sz="3200" dirty="0" smtClean="0"/>
              <a:t>1939.  Mt Wilson (bliski UV): CH, CH</a:t>
            </a:r>
            <a:r>
              <a:rPr lang="hr-HR" sz="3200" baseline="30000" dirty="0" smtClean="0"/>
              <a:t>+</a:t>
            </a:r>
            <a:r>
              <a:rPr lang="hr-HR" sz="3200" dirty="0" smtClean="0"/>
              <a:t>, CN</a:t>
            </a:r>
          </a:p>
          <a:p>
            <a:pPr algn="l"/>
            <a:r>
              <a:rPr lang="hr-HR" sz="3200" dirty="0" smtClean="0"/>
              <a:t>1968.  radioteleskopija: NH</a:t>
            </a:r>
            <a:r>
              <a:rPr lang="hr-HR" sz="3200" baseline="-25000" dirty="0" smtClean="0"/>
              <a:t>3</a:t>
            </a:r>
            <a:r>
              <a:rPr lang="hr-HR" sz="3200" dirty="0" smtClean="0"/>
              <a:t>, H</a:t>
            </a:r>
            <a:r>
              <a:rPr lang="hr-HR" sz="3200" baseline="-25000" dirty="0" smtClean="0"/>
              <a:t>2</a:t>
            </a:r>
            <a:r>
              <a:rPr lang="hr-HR" sz="3200" dirty="0" smtClean="0"/>
              <a:t>O </a:t>
            </a:r>
          </a:p>
          <a:p>
            <a:pPr algn="l"/>
            <a:r>
              <a:rPr lang="hr-HR" sz="3200" dirty="0" smtClean="0"/>
              <a:t>2006.  poznato 135 molekula (2-13 atoma)</a:t>
            </a:r>
          </a:p>
          <a:p>
            <a:pPr algn="l"/>
            <a:r>
              <a:rPr lang="hr-HR" sz="3200" dirty="0" smtClean="0"/>
              <a:t>2015.  poznato 184 molekula (2-13  atoma)</a:t>
            </a:r>
          </a:p>
          <a:p>
            <a:pPr algn="l"/>
            <a:endParaRPr lang="hr-H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1" y="1484784"/>
            <a:ext cx="4644009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4696593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476672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Neke molekule pronađene u međuzvjezdanom prostoru </a:t>
            </a:r>
            <a:endParaRPr lang="hr-HR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653136"/>
            <a:ext cx="4283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Eten, etanol, aceton,  mravlja kiselina…</a:t>
            </a:r>
          </a:p>
          <a:p>
            <a:r>
              <a:rPr lang="hr-HR" sz="3200" dirty="0" smtClean="0"/>
              <a:t>Možete li ih pronaći? </a:t>
            </a:r>
            <a:endParaRPr lang="hr-H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Image:  Rosettas lander Phil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1370" y="0"/>
            <a:ext cx="6342630" cy="3573016"/>
          </a:xfrm>
          <a:prstGeom prst="rect">
            <a:avLst/>
          </a:prstGeom>
          <a:noFill/>
        </p:spPr>
      </p:pic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0" y="3626066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Philae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je prona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ao 16 organskih spojeva,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 toga 7 prvi put otkrivenih na kometima. </a:t>
            </a:r>
            <a:endParaRPr kumimoji="0" lang="hr-H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Alkoholi:  (CH</a:t>
            </a:r>
            <a:r>
              <a:rPr kumimoji="0" lang="hr-HR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hr-HR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CHOH, (CH</a:t>
            </a:r>
            <a:r>
              <a:rPr kumimoji="0" lang="hr-HR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OH)</a:t>
            </a:r>
            <a:r>
              <a:rPr kumimoji="0" lang="hr-HR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hr-H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Aldehidi i ketoni:  H</a:t>
            </a:r>
            <a:r>
              <a:rPr kumimoji="0" lang="hr-HR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CO, CH</a:t>
            </a:r>
            <a:r>
              <a:rPr kumimoji="0" lang="hr-HR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CHO, (CH</a:t>
            </a:r>
            <a:r>
              <a:rPr kumimoji="0" lang="hr-HR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hr-HR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CO, HOCH</a:t>
            </a:r>
            <a:r>
              <a:rPr kumimoji="0" lang="hr-HR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endParaRPr kumimoji="0" lang="hr-H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Cijanidi i njihovi izomeri:  HCN, CH</a:t>
            </a:r>
            <a:r>
              <a:rPr kumimoji="0" lang="hr-HR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CN, HNCO, CH</a:t>
            </a:r>
            <a:r>
              <a:rPr kumimoji="0" lang="hr-HR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NCO</a:t>
            </a:r>
            <a:endParaRPr kumimoji="0" lang="hr-H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Amini:  CH</a:t>
            </a:r>
            <a:r>
              <a:rPr kumimoji="0" lang="hr-HR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hr-HR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C</a:t>
            </a:r>
            <a:r>
              <a:rPr kumimoji="0" lang="hr-HR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hr-HR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hr-HR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HCONH</a:t>
            </a:r>
            <a:r>
              <a:rPr kumimoji="0" lang="hr-HR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CH</a:t>
            </a:r>
            <a:r>
              <a:rPr kumimoji="0" lang="hr-HR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CONH</a:t>
            </a:r>
            <a:r>
              <a:rPr kumimoji="0" lang="hr-HR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hr-H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Aminokiselina:   NH</a:t>
            </a:r>
            <a:r>
              <a:rPr kumimoji="0" lang="hr-HR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hr-HR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COOH (glicin) </a:t>
            </a:r>
            <a:endParaRPr kumimoji="0" lang="hr-H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cdn.zmescience.com/wp-content/uploads/2014/10/comet_2508026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51" y="1556793"/>
            <a:ext cx="9146951" cy="5301208"/>
          </a:xfrm>
          <a:prstGeom prst="rect">
            <a:avLst/>
          </a:prstGeom>
          <a:noFill/>
        </p:spPr>
      </p:pic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0" y="470910"/>
            <a:ext cx="43204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Što kažu brojke?</a:t>
            </a:r>
            <a:endParaRPr kumimoji="0" lang="hr-H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0" y="-9921"/>
            <a:ext cx="9144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Procjena Chandre Wickramasinghe</a:t>
            </a:r>
            <a:endParaRPr kumimoji="0" lang="hr-HR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3200" dirty="0" smtClean="0">
                <a:latin typeface="+mj-lt"/>
                <a:ea typeface="Calibri" pitchFamily="34" charset="0"/>
                <a:cs typeface="Times New Roman" pitchFamily="18" charset="0"/>
              </a:rPr>
              <a:t>● </a:t>
            </a:r>
            <a:r>
              <a:rPr kumimoji="0" lang="hr-H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Život je nastao u baricama s glinenim (katalitičkim)  površinama.</a:t>
            </a:r>
            <a:endParaRPr kumimoji="0" lang="hr-H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● Komet ima 10</a:t>
            </a:r>
            <a:r>
              <a:rPr kumimoji="0" lang="hr-HR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hr-H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puta veću katalitičku površinu od Zemlje prije postanka života.</a:t>
            </a:r>
            <a:endParaRPr kumimoji="0" lang="hr-H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● U Sunčevom sustavu ima 10</a:t>
            </a:r>
            <a:r>
              <a:rPr kumimoji="0" lang="hr-HR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11</a:t>
            </a:r>
            <a:r>
              <a:rPr kumimoji="0" lang="hr-H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kometa.  </a:t>
            </a:r>
            <a:endParaRPr kumimoji="0" lang="hr-H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● U Galaksiji ima 10</a:t>
            </a:r>
            <a:r>
              <a:rPr kumimoji="0" lang="hr-HR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9</a:t>
            </a:r>
            <a:r>
              <a:rPr kumimoji="0" lang="hr-H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zvijezda nalik na Sunce. Oko njih kruže kometi koji se izmjenjuju s drugim planetarnim sustavima.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→</a:t>
            </a:r>
            <a:r>
              <a:rPr kumimoji="0" lang="hr-H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Da je život došao s kometama je 10</a:t>
            </a:r>
            <a:r>
              <a:rPr kumimoji="0" lang="hr-HR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hr-H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x 10</a:t>
            </a:r>
            <a:r>
              <a:rPr kumimoji="0" lang="hr-HR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11</a:t>
            </a:r>
            <a:r>
              <a:rPr kumimoji="0" lang="hr-H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x 10</a:t>
            </a:r>
            <a:r>
              <a:rPr kumimoji="0" lang="hr-HR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9</a:t>
            </a:r>
            <a:r>
              <a:rPr kumimoji="0" lang="hr-H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= = 10</a:t>
            </a:r>
            <a:r>
              <a:rPr kumimoji="0" lang="hr-HR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24</a:t>
            </a:r>
            <a:r>
              <a:rPr kumimoji="0" lang="hr-H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puta vjerojatnije nego da je nastao na Zemlji. </a:t>
            </a:r>
            <a:endParaRPr kumimoji="0" lang="hr-H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Činjenice…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Svakodnevno na Zemlju padne 50 -100 tona </a:t>
            </a:r>
          </a:p>
          <a:p>
            <a:pPr>
              <a:buNone/>
            </a:pPr>
            <a:r>
              <a:rPr lang="hr-HR" dirty="0" smtClean="0"/>
              <a:t>    materijala koji potječe od kometa.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Na Zemlju svake godine padne iz svemira 10.000 t ugljika u obliku njegovih spojeva. 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719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0" y="0"/>
          <a:ext cx="9144000" cy="7107238"/>
        </p:xfrm>
        <a:graphic>
          <a:graphicData uri="http://schemas.openxmlformats.org/presentationml/2006/ole">
            <p:oleObj spid="_x0000_s79902" name="Image" r:id="rId3" imgW="8229600" imgH="6400800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 rot="10800000" flipV="1">
            <a:off x="0" y="38614"/>
            <a:ext cx="3275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Pretpostavljena struktura kerogena </a:t>
            </a:r>
            <a:endParaRPr lang="hr-HR" sz="3200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036496" cy="1143000"/>
          </a:xfrm>
        </p:spPr>
        <p:txBody>
          <a:bodyPr/>
          <a:lstStyle/>
          <a:p>
            <a:r>
              <a:rPr lang="hr-HR" b="1" dirty="0"/>
              <a:t>Teorija policikličkih aromatskih ugljikovodika (PAU, PAH)</a:t>
            </a:r>
            <a:endParaRPr lang="en-US" b="1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36912"/>
            <a:ext cx="7772400" cy="3888432"/>
          </a:xfrm>
        </p:spPr>
        <p:txBody>
          <a:bodyPr/>
          <a:lstStyle/>
          <a:p>
            <a:pPr>
              <a:buFontTx/>
              <a:buNone/>
            </a:pPr>
            <a:r>
              <a:rPr lang="hr-HR" dirty="0"/>
              <a:t>Postavio </a:t>
            </a:r>
            <a:r>
              <a:rPr lang="hr-HR" dirty="0" smtClean="0"/>
              <a:t>ju je </a:t>
            </a:r>
            <a:r>
              <a:rPr lang="hr-HR" dirty="0"/>
              <a:t>2005. Nicholas Platts </a:t>
            </a:r>
          </a:p>
          <a:p>
            <a:pPr>
              <a:buFontTx/>
              <a:buNone/>
            </a:pPr>
            <a:endParaRPr lang="hr-HR" dirty="0"/>
          </a:p>
          <a:p>
            <a:pPr>
              <a:buFontTx/>
              <a:buNone/>
            </a:pPr>
            <a:r>
              <a:rPr lang="hr-HR" dirty="0"/>
              <a:t>PAU + voda (kiselina?) + toplina </a:t>
            </a:r>
          </a:p>
          <a:p>
            <a:pPr>
              <a:buFontTx/>
              <a:buNone/>
            </a:pPr>
            <a:r>
              <a:rPr lang="hr-HR" dirty="0">
                <a:cs typeface="Times New Roman" pitchFamily="18" charset="0"/>
              </a:rPr>
              <a:t>→ </a:t>
            </a:r>
            <a:r>
              <a:rPr lang="hr-HR" dirty="0" smtClean="0">
                <a:cs typeface="Times New Roman" pitchFamily="18" charset="0"/>
              </a:rPr>
              <a:t> niskomolekularni </a:t>
            </a:r>
            <a:r>
              <a:rPr lang="hr-HR" dirty="0">
                <a:cs typeface="Times New Roman" pitchFamily="18" charset="0"/>
              </a:rPr>
              <a:t>spojevi (aminokiseline,</a:t>
            </a:r>
          </a:p>
          <a:p>
            <a:pPr>
              <a:buFontTx/>
              <a:buNone/>
            </a:pPr>
            <a:r>
              <a:rPr lang="hr-HR" dirty="0">
                <a:cs typeface="Times New Roman" pitchFamily="18" charset="0"/>
              </a:rPr>
              <a:t>     nukleinske baze, šećeri)</a:t>
            </a:r>
          </a:p>
          <a:p>
            <a:pPr>
              <a:buFontTx/>
              <a:buNone/>
            </a:pPr>
            <a:r>
              <a:rPr lang="hr-HR" dirty="0">
                <a:cs typeface="Times New Roman" pitchFamily="18" charset="0"/>
              </a:rPr>
              <a:t>→ </a:t>
            </a:r>
            <a:r>
              <a:rPr lang="hr-HR" dirty="0" smtClean="0">
                <a:cs typeface="Times New Roman" pitchFamily="18" charset="0"/>
              </a:rPr>
              <a:t> stanične </a:t>
            </a:r>
            <a:r>
              <a:rPr lang="hr-HR" dirty="0">
                <a:cs typeface="Times New Roman" pitchFamily="18" charset="0"/>
              </a:rPr>
              <a:t>membrane </a:t>
            </a:r>
            <a:endParaRPr lang="hr-HR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659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cs typeface="Times New Roman" pitchFamily="18" charset="0"/>
              </a:rPr>
              <a:t>T</a:t>
            </a:r>
            <a:r>
              <a:rPr lang="hr-HR" altLang="en-US" b="1" dirty="0" err="1" smtClean="0">
                <a:cs typeface="Times New Roman" pitchFamily="18" charset="0"/>
              </a:rPr>
              <a:t>eorija</a:t>
            </a:r>
            <a:r>
              <a:rPr lang="hr-HR" altLang="en-US" b="1" dirty="0" smtClean="0">
                <a:cs typeface="Times New Roman" pitchFamily="18" charset="0"/>
              </a:rPr>
              <a:t> </a:t>
            </a:r>
            <a:r>
              <a:rPr lang="hr-HR" altLang="en-US" b="1" dirty="0" err="1">
                <a:cs typeface="Times New Roman" pitchFamily="18" charset="0"/>
              </a:rPr>
              <a:t>koacervatnih</a:t>
            </a:r>
            <a:r>
              <a:rPr lang="hr-HR" altLang="en-US" b="1" dirty="0">
                <a:cs typeface="Times New Roman" pitchFamily="18" charset="0"/>
              </a:rPr>
              <a:t> </a:t>
            </a:r>
            <a:r>
              <a:rPr lang="hr-HR" altLang="en-US" b="1" dirty="0" smtClean="0">
                <a:cs typeface="Times New Roman" pitchFamily="18" charset="0"/>
              </a:rPr>
              <a:t>kapljica</a:t>
            </a:r>
            <a:r>
              <a:rPr lang="en-US" altLang="en-US" b="1" dirty="0" smtClean="0">
                <a:cs typeface="Times New Roman" pitchFamily="18" charset="0"/>
              </a:rPr>
              <a:t>: </a:t>
            </a:r>
          </a:p>
          <a:p>
            <a:pPr eaLnBrk="1" hangingPunct="1">
              <a:buFontTx/>
              <a:buNone/>
            </a:pPr>
            <a:r>
              <a:rPr lang="en-US" altLang="en-US" dirty="0" err="1" smtClean="0">
                <a:cs typeface="Times New Roman" pitchFamily="18" charset="0"/>
              </a:rPr>
              <a:t>heterotrofni</a:t>
            </a:r>
            <a:r>
              <a:rPr lang="en-US" altLang="en-US" dirty="0" smtClean="0">
                <a:cs typeface="Times New Roman" pitchFamily="18" charset="0"/>
              </a:rPr>
              <a:t> </a:t>
            </a:r>
            <a:r>
              <a:rPr lang="en-US" altLang="en-US" dirty="0" err="1" smtClean="0">
                <a:cs typeface="Times New Roman" pitchFamily="18" charset="0"/>
              </a:rPr>
              <a:t>organizmi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smtClean="0"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hr-HR" altLang="en-US" dirty="0" smtClean="0">
                <a:cs typeface="Times New Roman" pitchFamily="18" charset="0"/>
              </a:rPr>
              <a:t>(Aleksandr </a:t>
            </a:r>
            <a:r>
              <a:rPr lang="hr-HR" altLang="en-US" dirty="0">
                <a:cs typeface="Times New Roman" pitchFamily="18" charset="0"/>
              </a:rPr>
              <a:t>I. </a:t>
            </a:r>
            <a:r>
              <a:rPr lang="hr-HR" altLang="en-US" dirty="0" err="1" smtClean="0">
                <a:cs typeface="Times New Roman" pitchFamily="18" charset="0"/>
              </a:rPr>
              <a:t>Oparin</a:t>
            </a:r>
            <a:r>
              <a:rPr lang="hr-HR" altLang="en-US" dirty="0" smtClean="0">
                <a:cs typeface="Times New Roman" pitchFamily="18" charset="0"/>
              </a:rPr>
              <a:t> </a:t>
            </a:r>
            <a:r>
              <a:rPr lang="en-US" altLang="en-US" dirty="0">
                <a:cs typeface="Times New Roman" pitchFamily="18" charset="0"/>
              </a:rPr>
              <a:t>~</a:t>
            </a:r>
            <a:r>
              <a:rPr lang="hr-HR" altLang="en-US" dirty="0">
                <a:cs typeface="Times New Roman" pitchFamily="18" charset="0"/>
              </a:rPr>
              <a:t>1920.)</a:t>
            </a:r>
          </a:p>
          <a:p>
            <a:pPr eaLnBrk="1" hangingPunct="1">
              <a:buFontTx/>
              <a:buNone/>
            </a:pPr>
            <a:r>
              <a:rPr lang="hr-HR" altLang="en-US" dirty="0">
                <a:cs typeface="Times New Roman" pitchFamily="18" charset="0"/>
              </a:rPr>
              <a:t> </a:t>
            </a:r>
          </a:p>
          <a:p>
            <a:pPr eaLnBrk="1" hangingPunct="1">
              <a:buFontTx/>
              <a:buNone/>
            </a:pPr>
            <a:r>
              <a:rPr lang="hr-HR" altLang="en-US" dirty="0">
                <a:cs typeface="Times New Roman" pitchFamily="18" charset="0"/>
              </a:rPr>
              <a:t>I.       B → ║ B → </a:t>
            </a:r>
            <a:r>
              <a:rPr lang="hr-HR" altLang="en-US" dirty="0" err="1">
                <a:cs typeface="Times New Roman" pitchFamily="18" charset="0"/>
              </a:rPr>
              <a:t>C</a:t>
            </a:r>
            <a:r>
              <a:rPr lang="hr-HR" altLang="en-US" dirty="0">
                <a:cs typeface="Times New Roman" pitchFamily="18" charset="0"/>
              </a:rPr>
              <a:t> ║→ C</a:t>
            </a:r>
            <a:endParaRPr lang="hr-HR" altLang="en-US" dirty="0"/>
          </a:p>
          <a:p>
            <a:pPr eaLnBrk="1" hangingPunct="1">
              <a:buFontTx/>
              <a:buNone/>
            </a:pPr>
            <a:endParaRPr lang="hr-HR" altLang="en-US" dirty="0"/>
          </a:p>
          <a:p>
            <a:pPr eaLnBrk="1" hangingPunct="1">
              <a:buFontTx/>
              <a:buNone/>
            </a:pPr>
            <a:r>
              <a:rPr lang="hr-HR" altLang="en-US" dirty="0">
                <a:cs typeface="Times New Roman" pitchFamily="18" charset="0"/>
              </a:rPr>
              <a:t>II.     A → ║A →</a:t>
            </a:r>
            <a:r>
              <a:rPr lang="hr-HR" altLang="en-US" dirty="0" err="1">
                <a:cs typeface="Times New Roman" pitchFamily="18" charset="0"/>
              </a:rPr>
              <a:t>B</a:t>
            </a:r>
            <a:r>
              <a:rPr lang="hr-HR" altLang="en-US" dirty="0">
                <a:cs typeface="Times New Roman" pitchFamily="18" charset="0"/>
              </a:rPr>
              <a:t> → C ║→ C</a:t>
            </a:r>
          </a:p>
          <a:p>
            <a:pPr eaLnBrk="1" hangingPunct="1">
              <a:buFontTx/>
              <a:buNone/>
            </a:pPr>
            <a:r>
              <a:rPr lang="hr-HR" altLang="en-US" dirty="0">
                <a:cs typeface="Times New Roman" pitchFamily="18" charset="0"/>
              </a:rPr>
              <a:t>         C → ║C →</a:t>
            </a:r>
            <a:r>
              <a:rPr lang="hr-HR" altLang="en-US" dirty="0" err="1">
                <a:cs typeface="Times New Roman" pitchFamily="18" charset="0"/>
              </a:rPr>
              <a:t>D</a:t>
            </a:r>
            <a:r>
              <a:rPr lang="hr-HR" altLang="en-US" dirty="0">
                <a:cs typeface="Times New Roman" pitchFamily="18" charset="0"/>
              </a:rPr>
              <a:t> ║→ D</a:t>
            </a:r>
            <a:r>
              <a:rPr lang="en-GB" altLang="en-US" dirty="0"/>
              <a:t> </a:t>
            </a:r>
            <a:endParaRPr lang="hr-HR" altLang="en-US" dirty="0"/>
          </a:p>
          <a:p>
            <a:pPr eaLnBrk="1" hangingPunct="1">
              <a:buFontTx/>
              <a:buNone/>
            </a:pPr>
            <a:endParaRPr lang="hr-HR" altLang="en-US" dirty="0"/>
          </a:p>
          <a:p>
            <a:pPr eaLnBrk="1" hangingPunct="1">
              <a:buFontTx/>
              <a:buNone/>
            </a:pPr>
            <a:r>
              <a:rPr lang="hr-HR" altLang="en-US" dirty="0"/>
              <a:t>III.</a:t>
            </a:r>
            <a:r>
              <a:rPr lang="hr-HR" altLang="en-US" dirty="0">
                <a:cs typeface="Times New Roman" pitchFamily="18" charset="0"/>
              </a:rPr>
              <a:t>    A →║A →</a:t>
            </a:r>
            <a:r>
              <a:rPr lang="hr-HR" altLang="en-US" dirty="0" err="1">
                <a:cs typeface="Times New Roman" pitchFamily="18" charset="0"/>
              </a:rPr>
              <a:t>B</a:t>
            </a:r>
            <a:r>
              <a:rPr lang="hr-HR" altLang="en-US" dirty="0">
                <a:cs typeface="Times New Roman" pitchFamily="18" charset="0"/>
              </a:rPr>
              <a:t> →C →D║→ </a:t>
            </a:r>
            <a:r>
              <a:rPr lang="hr-HR" altLang="en-US" dirty="0" err="1">
                <a:cs typeface="Times New Roman" pitchFamily="18" charset="0"/>
              </a:rPr>
              <a:t>D</a:t>
            </a:r>
            <a:endParaRPr lang="hr-HR" altLang="en-US" dirty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hr-HR" altLang="en-US" dirty="0"/>
              <a:t>	      </a:t>
            </a:r>
            <a:r>
              <a:rPr lang="hr-HR" altLang="en-US" dirty="0">
                <a:cs typeface="Times New Roman" pitchFamily="18" charset="0"/>
              </a:rPr>
              <a:t>A, B, </a:t>
            </a:r>
            <a:r>
              <a:rPr lang="hr-HR" altLang="en-US" dirty="0" err="1">
                <a:cs typeface="Times New Roman" pitchFamily="18" charset="0"/>
              </a:rPr>
              <a:t>C</a:t>
            </a:r>
            <a:r>
              <a:rPr lang="hr-HR" altLang="en-US" dirty="0">
                <a:cs typeface="Times New Roman" pitchFamily="18" charset="0"/>
              </a:rPr>
              <a:t> →║….║→ D</a:t>
            </a:r>
          </a:p>
          <a:p>
            <a:pPr eaLnBrk="1" hangingPunct="1">
              <a:buFontTx/>
              <a:buNone/>
            </a:pPr>
            <a:r>
              <a:rPr lang="hr-HR" altLang="en-US" dirty="0">
                <a:cs typeface="Times New Roman" pitchFamily="18" charset="0"/>
              </a:rPr>
              <a:t> </a:t>
            </a:r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314325" y="5443538"/>
            <a:ext cx="45624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r-HR" altLang="en-US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r-HR" altLang="en-US"/>
          </a:p>
        </p:txBody>
      </p:sp>
    </p:spTree>
    <p:extLst>
      <p:ext uri="{BB962C8B-B14F-4D97-AF65-F5344CB8AC3E}">
        <p14:creationId xmlns="" xmlns:p14="http://schemas.microsoft.com/office/powerpoint/2010/main" val="392070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ZAKLJUČAK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r-HR" dirty="0"/>
              <a:t>Život je nastao kao prilagodba policikličkih aromatskih ugljikovodika (PAU) i drugih polimera iz meteorita na Zemljin vodeni okoliš.</a:t>
            </a:r>
          </a:p>
          <a:p>
            <a:pPr>
              <a:lnSpc>
                <a:spcPct val="90000"/>
              </a:lnSpc>
            </a:pPr>
            <a:r>
              <a:rPr lang="hr-HR" dirty="0"/>
              <a:t>Svrha života je </a:t>
            </a:r>
            <a:r>
              <a:rPr lang="hr-HR" dirty="0" smtClean="0"/>
              <a:t>održanje </a:t>
            </a:r>
            <a:r>
              <a:rPr lang="hr-HR" dirty="0"/>
              <a:t>organske tvari. </a:t>
            </a:r>
          </a:p>
          <a:p>
            <a:pPr>
              <a:lnSpc>
                <a:spcPct val="90000"/>
              </a:lnSpc>
            </a:pPr>
            <a:r>
              <a:rPr lang="hr-HR" dirty="0"/>
              <a:t>Život može nastati bilo gdje u svemiru ako tamo ima vode u tekućem agregatnom stanju.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0" y="1419454"/>
            <a:ext cx="81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Ako hoćete više saznati o toj temi…</a:t>
            </a:r>
            <a:endParaRPr lang="hr-HR" sz="4400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3140968"/>
            <a:ext cx="88204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3200" dirty="0" smtClean="0">
                <a:latin typeface="+mn-lt"/>
                <a:cs typeface="Arial" pitchFamily="34" charset="0"/>
              </a:rPr>
              <a:t>Informirajte se na mrežnim stranicama </a:t>
            </a:r>
          </a:p>
          <a:p>
            <a:pPr algn="l"/>
            <a:endParaRPr lang="hr-HR" sz="2400" dirty="0" smtClean="0">
              <a:latin typeface="+mn-lt"/>
              <a:cs typeface="Arial" pitchFamily="34" charset="0"/>
            </a:endParaRPr>
          </a:p>
          <a:p>
            <a:pPr algn="l"/>
            <a:r>
              <a:rPr lang="hr-HR" sz="2400" dirty="0" smtClean="0">
                <a:latin typeface="+mn-lt"/>
                <a:cs typeface="Arial" pitchFamily="34" charset="0"/>
              </a:rPr>
              <a:t>https</a:t>
            </a:r>
            <a:r>
              <a:rPr lang="hr-HR" sz="2400" dirty="0" smtClean="0">
                <a:latin typeface="+mn-lt"/>
                <a:cs typeface="Arial" pitchFamily="34" charset="0"/>
              </a:rPr>
              <a:t>://www.hdki.hr/hdki/knjige</a:t>
            </a:r>
            <a:endParaRPr lang="hr-HR" sz="2400" dirty="0" smtClean="0">
              <a:latin typeface="+mn-lt"/>
              <a:cs typeface="Arial" pitchFamily="34" charset="0"/>
            </a:endParaRPr>
          </a:p>
          <a:p>
            <a:pPr algn="l"/>
            <a:r>
              <a:rPr lang="hr-HR" sz="2400" dirty="0" smtClean="0">
                <a:latin typeface="+mn-lt"/>
                <a:cs typeface="Arial" pitchFamily="34" charset="0"/>
              </a:rPr>
              <a:t>http://www.hrvatski-fokus.hr/index.php/znanost/22397-nova-knjiga-nenada-raosa</a:t>
            </a:r>
          </a:p>
          <a:p>
            <a:pPr algn="l"/>
            <a:endParaRPr lang="hr-HR" sz="2400" dirty="0" smtClean="0"/>
          </a:p>
          <a:p>
            <a:pPr algn="l"/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5229200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     o </a:t>
            </a:r>
            <a:r>
              <a:rPr lang="hr-HR" sz="44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knjizi…</a:t>
            </a:r>
            <a:endParaRPr lang="hr-HR" sz="440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lovnica - final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87137" cy="6858000"/>
          </a:xfrm>
          <a:prstGeom prst="rect">
            <a:avLst/>
          </a:prstGeom>
        </p:spPr>
      </p:pic>
      <p:pic>
        <p:nvPicPr>
          <p:cNvPr id="3" name="Picture 2" descr="Naslovnica - final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6863" y="0"/>
            <a:ext cx="448713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066800"/>
            <a:ext cx="4724400" cy="914400"/>
          </a:xfrm>
        </p:spPr>
        <p:txBody>
          <a:bodyPr/>
          <a:lstStyle/>
          <a:p>
            <a:pPr algn="l"/>
            <a:r>
              <a:rPr lang="hr-HR" dirty="0" smtClean="0">
                <a:cs typeface="Times New Roman" pitchFamily="18" charset="0"/>
              </a:rPr>
              <a:t>   Stanley </a:t>
            </a:r>
            <a:r>
              <a:rPr lang="hr-HR" dirty="0">
                <a:cs typeface="Times New Roman" pitchFamily="18" charset="0"/>
              </a:rPr>
              <a:t>L. Miller (195</a:t>
            </a:r>
            <a:r>
              <a:rPr lang="hr-HR" dirty="0"/>
              <a:t>3</a:t>
            </a:r>
            <a:r>
              <a:rPr lang="hr-HR" dirty="0">
                <a:cs typeface="Times New Roman" pitchFamily="18" charset="0"/>
              </a:rPr>
              <a:t>.) </a:t>
            </a:r>
            <a:endParaRPr lang="en-GB" dirty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938338" y="-357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hr-HR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4806950" y="0"/>
          <a:ext cx="4337050" cy="6237288"/>
        </p:xfrm>
        <a:graphic>
          <a:graphicData uri="http://schemas.openxmlformats.org/presentationml/2006/ole">
            <p:oleObj spid="_x0000_s61470" r:id="rId3" imgW="6106377" imgH="8771429" progId="">
              <p:embed/>
            </p:oleObj>
          </a:graphicData>
        </a:graphic>
      </p:graphicFrame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6237288"/>
            <a:ext cx="7019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hr-HR" sz="3200" dirty="0" smtClean="0">
                <a:cs typeface="Times New Roman" pitchFamily="18" charset="0"/>
              </a:rPr>
              <a:t>  CH</a:t>
            </a:r>
            <a:r>
              <a:rPr lang="hr-HR" sz="3200" baseline="-30000" dirty="0" smtClean="0">
                <a:cs typeface="Times New Roman" pitchFamily="18" charset="0"/>
              </a:rPr>
              <a:t>4</a:t>
            </a:r>
            <a:r>
              <a:rPr lang="hr-HR" sz="3200" dirty="0">
                <a:cs typeface="Times New Roman" pitchFamily="18" charset="0"/>
              </a:rPr>
              <a:t>, NH</a:t>
            </a:r>
            <a:r>
              <a:rPr lang="hr-HR" sz="3200" baseline="-30000" dirty="0">
                <a:cs typeface="Times New Roman" pitchFamily="18" charset="0"/>
              </a:rPr>
              <a:t>3</a:t>
            </a:r>
            <a:r>
              <a:rPr lang="hr-HR" sz="3200" dirty="0">
                <a:cs typeface="Times New Roman" pitchFamily="18" charset="0"/>
              </a:rPr>
              <a:t>, H</a:t>
            </a:r>
            <a:r>
              <a:rPr lang="hr-HR" sz="3200" baseline="-30000" dirty="0">
                <a:cs typeface="Times New Roman" pitchFamily="18" charset="0"/>
              </a:rPr>
              <a:t>2</a:t>
            </a:r>
            <a:r>
              <a:rPr lang="hr-HR" sz="3200" dirty="0">
                <a:cs typeface="Times New Roman" pitchFamily="18" charset="0"/>
              </a:rPr>
              <a:t>, </a:t>
            </a:r>
            <a:r>
              <a:rPr lang="hr-HR" sz="3200" dirty="0" smtClean="0">
                <a:cs typeface="Times New Roman" pitchFamily="18" charset="0"/>
              </a:rPr>
              <a:t>H</a:t>
            </a:r>
            <a:r>
              <a:rPr lang="hr-HR" sz="3200" baseline="-30000" dirty="0" smtClean="0">
                <a:cs typeface="Times New Roman" pitchFamily="18" charset="0"/>
              </a:rPr>
              <a:t>2</a:t>
            </a:r>
            <a:r>
              <a:rPr lang="hr-HR" sz="3200" dirty="0" smtClean="0"/>
              <a:t>O </a:t>
            </a:r>
            <a:r>
              <a:rPr lang="hr-HR" sz="3200" dirty="0" smtClean="0">
                <a:cs typeface="Times New Roman" pitchFamily="18" charset="0"/>
              </a:rPr>
              <a:t>→ aminokiseline</a:t>
            </a:r>
            <a:endParaRPr lang="en-GB" sz="32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457200" y="4953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dirty="0">
                <a:solidFill>
                  <a:schemeClr val="tx2"/>
                </a:solidFill>
              </a:rPr>
              <a:t>Što radi ovaj biolog u Parku </a:t>
            </a:r>
            <a:r>
              <a:rPr lang="hr-HR" altLang="en-US" dirty="0" err="1">
                <a:solidFill>
                  <a:schemeClr val="tx2"/>
                </a:solidFill>
              </a:rPr>
              <a:t>Yellowstone</a:t>
            </a:r>
            <a:r>
              <a:rPr lang="hr-HR" altLang="en-US" dirty="0">
                <a:solidFill>
                  <a:schemeClr val="tx2"/>
                </a:solidFill>
              </a:rPr>
              <a:t>?</a:t>
            </a:r>
            <a:endParaRPr lang="en-GB" altLang="en-US" dirty="0">
              <a:solidFill>
                <a:schemeClr val="tx2"/>
              </a:solidFill>
            </a:endParaRPr>
          </a:p>
        </p:txBody>
      </p:sp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1905000" y="685800"/>
          <a:ext cx="5191125" cy="4064000"/>
        </p:xfrm>
        <a:graphic>
          <a:graphicData uri="http://schemas.openxmlformats.org/presentationml/2006/ole">
            <p:oleObj spid="_x0000_s80922" name="Image" r:id="rId3" imgW="12165079" imgH="952381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67730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3600">
                <a:solidFill>
                  <a:schemeClr val="tx2"/>
                </a:solidFill>
              </a:rPr>
              <a:t/>
            </a:r>
            <a:br>
              <a:rPr lang="hr-HR" altLang="en-US" sz="3600">
                <a:solidFill>
                  <a:schemeClr val="tx2"/>
                </a:solidFill>
              </a:rPr>
            </a:br>
            <a:r>
              <a:rPr lang="hr-HR" altLang="en-US" sz="3600">
                <a:solidFill>
                  <a:schemeClr val="tx2"/>
                </a:solidFill>
              </a:rPr>
              <a:t/>
            </a:r>
            <a:br>
              <a:rPr lang="hr-HR" altLang="en-US" sz="3600">
                <a:solidFill>
                  <a:schemeClr val="tx2"/>
                </a:solidFill>
              </a:rPr>
            </a:br>
            <a:r>
              <a:rPr lang="hr-HR" altLang="en-US" sz="3600">
                <a:solidFill>
                  <a:schemeClr val="tx2"/>
                </a:solidFill>
              </a:rPr>
              <a:t/>
            </a:r>
            <a:br>
              <a:rPr lang="hr-HR" altLang="en-US" sz="3600">
                <a:solidFill>
                  <a:schemeClr val="tx2"/>
                </a:solidFill>
              </a:rPr>
            </a:br>
            <a:r>
              <a:rPr lang="hr-HR" altLang="en-US" sz="3600">
                <a:solidFill>
                  <a:schemeClr val="tx2"/>
                </a:solidFill>
              </a:rPr>
              <a:t/>
            </a:r>
            <a:br>
              <a:rPr lang="hr-HR" altLang="en-US" sz="3600">
                <a:solidFill>
                  <a:schemeClr val="tx2"/>
                </a:solidFill>
              </a:rPr>
            </a:br>
            <a:r>
              <a:rPr lang="hr-HR" altLang="en-US" sz="3600">
                <a:solidFill>
                  <a:schemeClr val="tx2"/>
                </a:solidFill>
              </a:rPr>
              <a:t/>
            </a:r>
            <a:br>
              <a:rPr lang="hr-HR" altLang="en-US" sz="3600">
                <a:solidFill>
                  <a:schemeClr val="tx2"/>
                </a:solidFill>
              </a:rPr>
            </a:br>
            <a:endParaRPr lang="en-GB" altLang="en-US" sz="3600">
              <a:solidFill>
                <a:schemeClr val="tx2"/>
              </a:solidFill>
            </a:endParaRPr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0" y="609600"/>
            <a:ext cx="8839200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 smtClean="0">
                <a:solidFill>
                  <a:schemeClr val="tx2"/>
                </a:solidFill>
              </a:rPr>
              <a:t>Hiper</a:t>
            </a:r>
            <a:r>
              <a:rPr lang="hr-HR" altLang="en-US" sz="4400" b="1" dirty="0" err="1" smtClean="0">
                <a:solidFill>
                  <a:schemeClr val="tx2"/>
                </a:solidFill>
              </a:rPr>
              <a:t>termofili</a:t>
            </a:r>
            <a:r>
              <a:rPr lang="hr-HR" altLang="en-US" sz="4400" b="1" dirty="0">
                <a:solidFill>
                  <a:schemeClr val="tx2"/>
                </a:solidFill>
              </a:rPr>
              <a:t>, t &gt; 80 </a:t>
            </a:r>
            <a:r>
              <a:rPr lang="hr-HR" altLang="en-US" sz="4400" b="1" baseline="30000" dirty="0" err="1">
                <a:solidFill>
                  <a:schemeClr val="tx2"/>
                </a:solidFill>
              </a:rPr>
              <a:t>o</a:t>
            </a:r>
            <a:r>
              <a:rPr lang="hr-HR" altLang="en-US" sz="4400" b="1" dirty="0" err="1">
                <a:solidFill>
                  <a:schemeClr val="tx2"/>
                </a:solidFill>
              </a:rPr>
              <a:t>C</a:t>
            </a:r>
            <a:r>
              <a:rPr lang="hr-HR" altLang="en-US" sz="4400" b="1" dirty="0">
                <a:solidFill>
                  <a:schemeClr val="tx2"/>
                </a:solidFill>
              </a:rPr>
              <a:t>)</a:t>
            </a:r>
            <a:br>
              <a:rPr lang="hr-HR" altLang="en-US" sz="4400" b="1" dirty="0">
                <a:solidFill>
                  <a:schemeClr val="tx2"/>
                </a:solidFill>
              </a:rPr>
            </a:br>
            <a:r>
              <a:rPr lang="hr-HR" altLang="en-US" sz="3600" dirty="0">
                <a:solidFill>
                  <a:schemeClr val="tx2"/>
                </a:solidFill>
              </a:rPr>
              <a:t/>
            </a:r>
            <a:br>
              <a:rPr lang="hr-HR" altLang="en-US" sz="3600" dirty="0">
                <a:solidFill>
                  <a:schemeClr val="tx2"/>
                </a:solidFill>
              </a:rPr>
            </a:br>
            <a:r>
              <a:rPr lang="hr-HR" altLang="en-US" sz="2800" dirty="0">
                <a:solidFill>
                  <a:schemeClr val="tx2"/>
                </a:solidFill>
              </a:rPr>
              <a:t>oko 1970. – istraživanje grebena (vulkanskih </a:t>
            </a:r>
            <a:r>
              <a:rPr lang="hr-HR" altLang="en-US" sz="2800" dirty="0" err="1">
                <a:solidFill>
                  <a:schemeClr val="tx2"/>
                </a:solidFill>
              </a:rPr>
              <a:t>fumarola</a:t>
            </a:r>
            <a:r>
              <a:rPr lang="hr-HR" altLang="en-US" sz="2800" dirty="0">
                <a:solidFill>
                  <a:schemeClr val="tx2"/>
                </a:solidFill>
              </a:rPr>
              <a:t>) </a:t>
            </a:r>
            <a:r>
              <a:rPr lang="hr-HR" altLang="en-US" sz="2800" dirty="0" err="1">
                <a:solidFill>
                  <a:schemeClr val="tx2"/>
                </a:solidFill>
              </a:rPr>
              <a:t>Galapagos</a:t>
            </a:r>
            <a:r>
              <a:rPr lang="hr-HR" altLang="en-US" sz="2800" dirty="0">
                <a:solidFill>
                  <a:schemeClr val="tx2"/>
                </a:solidFill>
              </a:rPr>
              <a:t> u Tihom oceanu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800" dirty="0">
                <a:solidFill>
                  <a:schemeClr val="tx2"/>
                </a:solidFill>
              </a:rPr>
              <a:t/>
            </a:r>
            <a:br>
              <a:rPr lang="hr-HR" altLang="en-US" sz="2800" dirty="0">
                <a:solidFill>
                  <a:schemeClr val="tx2"/>
                </a:solidFill>
              </a:rPr>
            </a:br>
            <a:r>
              <a:rPr lang="hr-HR" altLang="en-US" sz="2800" i="1" dirty="0" err="1">
                <a:solidFill>
                  <a:schemeClr val="tx2"/>
                </a:solidFill>
              </a:rPr>
              <a:t>Pyrodictinum</a:t>
            </a:r>
            <a:r>
              <a:rPr lang="hr-HR" altLang="en-US" sz="2800" i="1" dirty="0">
                <a:solidFill>
                  <a:schemeClr val="tx2"/>
                </a:solidFill>
              </a:rPr>
              <a:t> </a:t>
            </a:r>
            <a:r>
              <a:rPr lang="hr-HR" altLang="en-US" sz="2800" i="1" dirty="0" err="1">
                <a:solidFill>
                  <a:schemeClr val="tx2"/>
                </a:solidFill>
              </a:rPr>
              <a:t>occultum</a:t>
            </a:r>
            <a:r>
              <a:rPr lang="hr-HR" altLang="en-US" sz="2800" i="1" dirty="0">
                <a:solidFill>
                  <a:schemeClr val="tx2"/>
                </a:solidFill>
              </a:rPr>
              <a:t> </a:t>
            </a:r>
            <a:r>
              <a:rPr lang="hr-HR" altLang="en-US" sz="2800" dirty="0">
                <a:solidFill>
                  <a:schemeClr val="tx2"/>
                </a:solidFill>
              </a:rPr>
              <a:t>(121 </a:t>
            </a:r>
            <a:r>
              <a:rPr lang="hr-HR" altLang="en-US" sz="2800" baseline="30000" dirty="0" err="1">
                <a:solidFill>
                  <a:schemeClr val="tx2"/>
                </a:solidFill>
              </a:rPr>
              <a:t>o</a:t>
            </a:r>
            <a:r>
              <a:rPr lang="hr-HR" altLang="en-US" sz="2800" dirty="0" err="1">
                <a:solidFill>
                  <a:schemeClr val="tx2"/>
                </a:solidFill>
              </a:rPr>
              <a:t>C</a:t>
            </a:r>
            <a:r>
              <a:rPr lang="hr-HR" altLang="en-US" sz="2800" dirty="0">
                <a:solidFill>
                  <a:schemeClr val="tx2"/>
                </a:solidFill>
              </a:rPr>
              <a:t>, 1 h)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8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800" dirty="0">
                <a:solidFill>
                  <a:schemeClr val="tx2"/>
                </a:solidFill>
              </a:rPr>
              <a:t>1981. – </a:t>
            </a:r>
            <a:r>
              <a:rPr lang="hr-HR" altLang="en-US" sz="2800" dirty="0" err="1">
                <a:solidFill>
                  <a:schemeClr val="tx2"/>
                </a:solidFill>
              </a:rPr>
              <a:t>Jack</a:t>
            </a:r>
            <a:r>
              <a:rPr lang="hr-HR" altLang="en-US" sz="2800" dirty="0">
                <a:solidFill>
                  <a:schemeClr val="tx2"/>
                </a:solidFill>
              </a:rPr>
              <a:t> </a:t>
            </a:r>
            <a:r>
              <a:rPr lang="hr-HR" altLang="en-US" sz="2800" dirty="0" err="1">
                <a:solidFill>
                  <a:schemeClr val="tx2"/>
                </a:solidFill>
              </a:rPr>
              <a:t>Corliss</a:t>
            </a:r>
            <a:r>
              <a:rPr lang="hr-HR" altLang="en-US" sz="2800" dirty="0">
                <a:solidFill>
                  <a:schemeClr val="tx2"/>
                </a:solidFill>
              </a:rPr>
              <a:t> (</a:t>
            </a:r>
            <a:r>
              <a:rPr lang="hr-HR" altLang="en-US" sz="2800" dirty="0" err="1">
                <a:solidFill>
                  <a:schemeClr val="tx2"/>
                </a:solidFill>
              </a:rPr>
              <a:t>University</a:t>
            </a:r>
            <a:r>
              <a:rPr lang="hr-HR" altLang="en-US" sz="2800" dirty="0">
                <a:solidFill>
                  <a:schemeClr val="tx2"/>
                </a:solidFill>
              </a:rPr>
              <a:t> </a:t>
            </a:r>
            <a:r>
              <a:rPr lang="hr-HR" altLang="en-US" sz="2800" dirty="0" err="1">
                <a:solidFill>
                  <a:schemeClr val="tx2"/>
                </a:solidFill>
              </a:rPr>
              <a:t>of</a:t>
            </a:r>
            <a:r>
              <a:rPr lang="hr-HR" altLang="en-US" sz="2800" dirty="0">
                <a:solidFill>
                  <a:schemeClr val="tx2"/>
                </a:solidFill>
              </a:rPr>
              <a:t> </a:t>
            </a:r>
            <a:r>
              <a:rPr lang="hr-HR" altLang="en-US" sz="2800" dirty="0" err="1">
                <a:solidFill>
                  <a:schemeClr val="tx2"/>
                </a:solidFill>
              </a:rPr>
              <a:t>Maryland</a:t>
            </a:r>
            <a:r>
              <a:rPr lang="hr-HR" altLang="en-US" sz="2800" dirty="0">
                <a:solidFill>
                  <a:schemeClr val="tx2"/>
                </a:solidFill>
              </a:rPr>
              <a:t>): život je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800" dirty="0">
                <a:solidFill>
                  <a:schemeClr val="tx2"/>
                </a:solidFill>
              </a:rPr>
              <a:t>             postao na dnu mora, blizu vulkanskih </a:t>
            </a:r>
            <a:r>
              <a:rPr lang="hr-HR" altLang="en-US" sz="2800" dirty="0" err="1">
                <a:solidFill>
                  <a:schemeClr val="tx2"/>
                </a:solidFill>
              </a:rPr>
              <a:t>fumarola</a:t>
            </a:r>
            <a:endParaRPr lang="hr-HR" altLang="en-US" sz="28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8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800" dirty="0">
                <a:solidFill>
                  <a:schemeClr val="tx2"/>
                </a:solidFill>
              </a:rPr>
              <a:t>1992. – ideju popularizira </a:t>
            </a:r>
            <a:r>
              <a:rPr lang="hr-HR" altLang="en-US" sz="2800" dirty="0" err="1">
                <a:solidFill>
                  <a:schemeClr val="tx2"/>
                </a:solidFill>
              </a:rPr>
              <a:t>Thomas</a:t>
            </a:r>
            <a:r>
              <a:rPr lang="hr-HR" altLang="en-US" sz="2800" dirty="0">
                <a:solidFill>
                  <a:schemeClr val="tx2"/>
                </a:solidFill>
              </a:rPr>
              <a:t> </a:t>
            </a:r>
            <a:r>
              <a:rPr lang="hr-HR" altLang="en-US" sz="2800" dirty="0" err="1" smtClean="0">
                <a:solidFill>
                  <a:schemeClr val="tx2"/>
                </a:solidFill>
              </a:rPr>
              <a:t>Gold</a:t>
            </a:r>
            <a:endParaRPr lang="en-US" altLang="en-US" sz="2800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 </a:t>
            </a:r>
            <a:r>
              <a:rPr lang="en-US" altLang="en-US" sz="2800" dirty="0" smtClean="0">
                <a:solidFill>
                  <a:schemeClr val="tx2"/>
                </a:solidFill>
              </a:rPr>
              <a:t>            </a:t>
            </a:r>
            <a:r>
              <a:rPr lang="en-US" altLang="en-US" sz="2800" dirty="0" err="1" smtClean="0">
                <a:solidFill>
                  <a:schemeClr val="tx2"/>
                </a:solidFill>
              </a:rPr>
              <a:t>i</a:t>
            </a:r>
            <a:r>
              <a:rPr lang="en-US" altLang="en-US" sz="2800" dirty="0" smtClean="0">
                <a:solidFill>
                  <a:schemeClr val="tx2"/>
                </a:solidFill>
              </a:rPr>
              <a:t> G. </a:t>
            </a:r>
            <a:r>
              <a:rPr lang="en-US" sz="2800" dirty="0" err="1" smtClean="0"/>
              <a:t>Wächtershäuser</a:t>
            </a:r>
            <a:r>
              <a:rPr lang="en-US" sz="2800" dirty="0" smtClean="0"/>
              <a:t> </a:t>
            </a:r>
            <a:endParaRPr lang="hr-HR" altLang="en-US" sz="28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268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56396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b="1" dirty="0" smtClean="0"/>
              <a:t>K</a:t>
            </a:r>
            <a:r>
              <a:rPr lang="hr-HR" altLang="en-US" sz="3200" b="1" dirty="0" err="1" smtClean="0"/>
              <a:t>emoautotrof</a:t>
            </a:r>
            <a:r>
              <a:rPr lang="en-US" altLang="en-US" sz="3200" b="1" dirty="0" err="1" smtClean="0"/>
              <a:t>na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teorija</a:t>
            </a:r>
            <a:r>
              <a:rPr lang="en-US" altLang="en-US" sz="3200" b="1" dirty="0" smtClean="0"/>
              <a:t> </a:t>
            </a:r>
            <a:r>
              <a:rPr lang="hr-HR" altLang="en-US" sz="3200" b="1" dirty="0" smtClean="0"/>
              <a:t> (</a:t>
            </a:r>
            <a:r>
              <a:rPr lang="en-US" altLang="en-US" sz="3200" b="1" dirty="0" smtClean="0"/>
              <a:t>iron-sulfur world</a:t>
            </a:r>
            <a:r>
              <a:rPr lang="hr-HR" altLang="en-US" sz="3200" b="1" dirty="0" smtClean="0"/>
              <a:t>)</a:t>
            </a:r>
            <a:r>
              <a:rPr lang="en-US" altLang="en-US" sz="3200" b="1" dirty="0" smtClean="0"/>
              <a:t> </a:t>
            </a:r>
            <a:br>
              <a:rPr lang="en-US" altLang="en-US" sz="3200" b="1" dirty="0" smtClean="0"/>
            </a:br>
            <a:r>
              <a:rPr lang="en-US" sz="3200" dirty="0" err="1" smtClean="0"/>
              <a:t>FeS</a:t>
            </a:r>
            <a:r>
              <a:rPr lang="en-US" sz="3200" dirty="0" smtClean="0"/>
              <a:t> </a:t>
            </a:r>
            <a:r>
              <a:rPr lang="en-US" sz="3200" dirty="0"/>
              <a:t>+ H</a:t>
            </a:r>
            <a:r>
              <a:rPr lang="en-US" sz="3200" baseline="-25000" dirty="0"/>
              <a:t>2</a:t>
            </a:r>
            <a:r>
              <a:rPr lang="en-US" sz="3200" dirty="0"/>
              <a:t>S → FeS</a:t>
            </a:r>
            <a:r>
              <a:rPr lang="en-US" sz="3200" baseline="-25000" dirty="0"/>
              <a:t>2</a:t>
            </a:r>
            <a:r>
              <a:rPr lang="en-US" sz="3200" dirty="0"/>
              <a:t> + 2H</a:t>
            </a:r>
            <a:r>
              <a:rPr lang="en-US" sz="3200" baseline="30000" dirty="0"/>
              <a:t>+</a:t>
            </a:r>
            <a:r>
              <a:rPr lang="en-US" sz="3200" dirty="0"/>
              <a:t> + 2e</a:t>
            </a:r>
            <a:r>
              <a:rPr lang="en-US" sz="3200" baseline="30000" dirty="0"/>
              <a:t>-</a:t>
            </a:r>
            <a:r>
              <a:rPr lang="en-US" sz="3200" dirty="0"/>
              <a:t/>
            </a:r>
            <a:br>
              <a:rPr lang="en-US" sz="3200" dirty="0"/>
            </a:br>
            <a:endParaRPr lang="en-US" altLang="en-US" sz="3200" dirty="0" smtClean="0"/>
          </a:p>
        </p:txBody>
      </p:sp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6513512" cy="433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746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Je li život došao iz svemira (?)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1865.  teorija kozmozoe (Richter): život je došao iz svemira u meteoritima.</a:t>
            </a:r>
          </a:p>
          <a:p>
            <a:endParaRPr lang="hr-HR" dirty="0" smtClean="0"/>
          </a:p>
          <a:p>
            <a:r>
              <a:rPr lang="hr-HR" dirty="0" smtClean="0"/>
              <a:t>1908. teorija panspermije (Arrhenius): život je došao na Zemlju na česticama prašine guranih Sunčevim zrakama (vjetrom).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h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4598603" cy="2808311"/>
          </a:xfrm>
          <a:prstGeom prst="rect">
            <a:avLst/>
          </a:prstGeom>
        </p:spPr>
      </p:pic>
      <p:pic>
        <p:nvPicPr>
          <p:cNvPr id="3" name="Picture 2" descr="alh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32656"/>
            <a:ext cx="2857500" cy="1714500"/>
          </a:xfrm>
          <a:prstGeom prst="rect">
            <a:avLst/>
          </a:prstGeom>
        </p:spPr>
      </p:pic>
      <p:pic>
        <p:nvPicPr>
          <p:cNvPr id="4" name="Picture 3" descr="high_res_nanoba_3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348880"/>
            <a:ext cx="3705747" cy="28693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692696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+mj-lt"/>
                <a:cs typeface="Arial" pitchFamily="34" charset="0"/>
              </a:rPr>
              <a:t>Meteorit s Marsa: jesu li to fosili mikroba?</a:t>
            </a:r>
            <a:r>
              <a:rPr lang="hr-HR" sz="3200" dirty="0" smtClean="0">
                <a:latin typeface="+mj-lt"/>
              </a:rPr>
              <a:t> </a:t>
            </a:r>
            <a:endParaRPr lang="hr-HR" sz="32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30120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+mj-lt"/>
                <a:cs typeface="Arial" pitchFamily="34" charset="0"/>
              </a:rPr>
              <a:t>(Teško da jesu – jer su </a:t>
            </a:r>
            <a:r>
              <a:rPr lang="hr-HR" sz="3200" dirty="0" smtClean="0">
                <a:latin typeface="+mj-lt"/>
                <a:cs typeface="Arial" pitchFamily="34" charset="0"/>
              </a:rPr>
              <a:t>premali.)</a:t>
            </a:r>
            <a:endParaRPr lang="hr-HR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09600"/>
            <a:ext cx="8784976" cy="1143000"/>
          </a:xfrm>
        </p:spPr>
        <p:txBody>
          <a:bodyPr/>
          <a:lstStyle/>
          <a:p>
            <a:r>
              <a:rPr lang="en-US" b="1" dirty="0"/>
              <a:t>D</a:t>
            </a:r>
            <a:r>
              <a:rPr lang="hr-HR" b="1" dirty="0" err="1" smtClean="0"/>
              <a:t>va</a:t>
            </a:r>
            <a:r>
              <a:rPr lang="hr-HR" b="1" dirty="0" smtClean="0"/>
              <a:t> meteorita – ugljična hondrita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8. II. 1969.   Meksiko  (Allende):</a:t>
            </a:r>
          </a:p>
          <a:p>
            <a:pPr>
              <a:buNone/>
            </a:pPr>
            <a:r>
              <a:rPr lang="hr-HR" dirty="0" smtClean="0"/>
              <a:t>   glicin, alanin, asparaginska i glutaminska kiselina, serin, treonin. </a:t>
            </a:r>
          </a:p>
          <a:p>
            <a:pPr>
              <a:buNone/>
            </a:pPr>
            <a:r>
              <a:rPr lang="hr-HR" dirty="0" smtClean="0"/>
              <a:t> </a:t>
            </a:r>
          </a:p>
          <a:p>
            <a:r>
              <a:rPr lang="hr-HR" dirty="0" smtClean="0"/>
              <a:t>28. 9. 1969.  Australija (Murchison):</a:t>
            </a:r>
          </a:p>
          <a:p>
            <a:pPr>
              <a:buNone/>
            </a:pPr>
            <a:r>
              <a:rPr lang="hr-HR" dirty="0" smtClean="0"/>
              <a:t>    glicin, alanin, glutaminska kiselina, valin, prolin. 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604</Words>
  <Application>Microsoft Office PowerPoint</Application>
  <PresentationFormat>On-screen Show (4:3)</PresentationFormat>
  <Paragraphs>103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Image</vt:lpstr>
      <vt:lpstr>  NOVE TEORIJE O POSTANKU ŽIVOTA    dr. sc. Nenad Raos     </vt:lpstr>
      <vt:lpstr>Slide 2</vt:lpstr>
      <vt:lpstr>Slide 3</vt:lpstr>
      <vt:lpstr>Slide 4</vt:lpstr>
      <vt:lpstr>Slide 5</vt:lpstr>
      <vt:lpstr> Kemoautotrofna teorija  (iron-sulfur world)  FeS + H2S → FeS2 + 2H+ + 2e- </vt:lpstr>
      <vt:lpstr>Je li život došao iz svemira (?)</vt:lpstr>
      <vt:lpstr>Slide 8</vt:lpstr>
      <vt:lpstr>Dva meteorita – ugljična hondrita</vt:lpstr>
      <vt:lpstr>Sastav meteorita Murchison </vt:lpstr>
      <vt:lpstr>Slide 11</vt:lpstr>
      <vt:lpstr>Slide 12</vt:lpstr>
      <vt:lpstr>Slide 13</vt:lpstr>
      <vt:lpstr>Slide 14</vt:lpstr>
      <vt:lpstr>Slide 15</vt:lpstr>
      <vt:lpstr>Slide 16</vt:lpstr>
      <vt:lpstr>Činjenice…</vt:lpstr>
      <vt:lpstr>Slide 18</vt:lpstr>
      <vt:lpstr>Teorija policikličkih aromatskih ugljikovodika (PAU, PAH)</vt:lpstr>
      <vt:lpstr>ZAKLJUČAK </vt:lpstr>
      <vt:lpstr>Slide 21</vt:lpstr>
      <vt:lpstr>Slide 22</vt:lpstr>
    </vt:vector>
  </TitlesOfParts>
  <Company>IMI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Bakar i željezo u živoj prirodi  dr. sc. Nenad Raos  Institut za medicinska istraživanja i medicinu rada</dc:title>
  <dc:creator>raos</dc:creator>
  <cp:lastModifiedBy>Nenad</cp:lastModifiedBy>
  <cp:revision>135</cp:revision>
  <dcterms:created xsi:type="dcterms:W3CDTF">2006-03-31T08:04:17Z</dcterms:created>
  <dcterms:modified xsi:type="dcterms:W3CDTF">2018-04-03T15:44:59Z</dcterms:modified>
</cp:coreProperties>
</file>