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1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606" autoAdjust="0"/>
  </p:normalViewPr>
  <p:slideViewPr>
    <p:cSldViewPr>
      <p:cViewPr>
        <p:scale>
          <a:sx n="66" d="100"/>
          <a:sy n="66" d="100"/>
        </p:scale>
        <p:origin x="-1284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FB7FC-421C-45CB-8876-A887EAA5D423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5E1AF-CAF9-4A5F-ADAD-793BD4FE1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80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E1AF-CAF9-4A5F-ADAD-793BD4FE1A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5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Dodati nakon</a:t>
            </a:r>
            <a:r>
              <a:rPr lang="hr-HR" baseline="0" dirty="0" smtClean="0"/>
              <a:t> toga:</a:t>
            </a:r>
          </a:p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D5BB-524E-4ED5-8487-E869B043FA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5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6551-F19B-4F8B-9D01-163C0DEA3E7E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357-06EE-415D-824C-8012044199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6551-F19B-4F8B-9D01-163C0DEA3E7E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357-06EE-415D-824C-8012044199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6551-F19B-4F8B-9D01-163C0DEA3E7E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357-06EE-415D-824C-8012044199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6551-F19B-4F8B-9D01-163C0DEA3E7E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357-06EE-415D-824C-8012044199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6551-F19B-4F8B-9D01-163C0DEA3E7E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357-06EE-415D-824C-8012044199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6551-F19B-4F8B-9D01-163C0DEA3E7E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357-06EE-415D-824C-8012044199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6551-F19B-4F8B-9D01-163C0DEA3E7E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357-06EE-415D-824C-8012044199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6551-F19B-4F8B-9D01-163C0DEA3E7E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357-06EE-415D-824C-8012044199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6551-F19B-4F8B-9D01-163C0DEA3E7E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357-06EE-415D-824C-8012044199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6551-F19B-4F8B-9D01-163C0DEA3E7E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6357-06EE-415D-824C-8012044199D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6551-F19B-4F8B-9D01-163C0DEA3E7E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8E6357-06EE-415D-824C-8012044199D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8E6357-06EE-415D-824C-8012044199D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03F6551-F19B-4F8B-9D01-163C0DEA3E7E}" type="datetimeFigureOut">
              <a:rPr lang="en-GB" smtClean="0"/>
              <a:t>26/03/2018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zbabic@imi.h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543800" cy="2449959"/>
          </a:xfrm>
        </p:spPr>
        <p:txBody>
          <a:bodyPr/>
          <a:lstStyle/>
          <a:p>
            <a:r>
              <a:rPr lang="hr-HR" sz="8800" b="1" dirty="0" smtClean="0"/>
              <a:t>Kviz: Što je otrovnije?</a:t>
            </a:r>
            <a:endParaRPr lang="en-GB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61760" cy="1066800"/>
          </a:xfrm>
        </p:spPr>
        <p:txBody>
          <a:bodyPr>
            <a:noAutofit/>
          </a:bodyPr>
          <a:lstStyle/>
          <a:p>
            <a:r>
              <a:rPr lang="hr-HR" sz="2800" dirty="0" err="1" smtClean="0"/>
              <a:t>Izlagateljica</a:t>
            </a:r>
            <a:r>
              <a:rPr lang="hr-HR" sz="2800" dirty="0" smtClean="0"/>
              <a:t>: Željka Babić</a:t>
            </a:r>
          </a:p>
          <a:p>
            <a:r>
              <a:rPr lang="hr-HR" sz="2800" dirty="0" smtClean="0"/>
              <a:t>Centar za kontrolu otrovanja, IMI</a:t>
            </a:r>
            <a:endParaRPr lang="hr-HR" sz="2800" dirty="0"/>
          </a:p>
          <a:p>
            <a:r>
              <a:rPr lang="hr-HR" sz="2800" i="1" dirty="0" smtClean="0"/>
              <a:t>Dani otvorenih vrata IMI-ja, Zagreb</a:t>
            </a:r>
          </a:p>
          <a:p>
            <a:r>
              <a:rPr lang="hr-HR" sz="2800" i="1" dirty="0" smtClean="0"/>
              <a:t>27. ožujak 2018.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9" r="8345" b="17220"/>
          <a:stretch/>
        </p:blipFill>
        <p:spPr bwMode="auto">
          <a:xfrm>
            <a:off x="5940152" y="0"/>
            <a:ext cx="2496458" cy="17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5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7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620000" cy="2232248"/>
          </a:xfrm>
        </p:spPr>
        <p:txBody>
          <a:bodyPr/>
          <a:lstStyle/>
          <a:p>
            <a:r>
              <a:rPr lang="hr-HR" sz="6000" dirty="0" smtClean="0"/>
              <a:t>Kako spriječiti otrovanja u kućanstvu?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382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20" y="1988840"/>
            <a:ext cx="7939300" cy="2952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b="1" dirty="0" smtClean="0">
                <a:solidFill>
                  <a:schemeClr val="accent1">
                    <a:lumMod val="50000"/>
                  </a:schemeClr>
                </a:solidFill>
              </a:rPr>
              <a:t>Čuvajte lijekove i kućne kemikalije u pretincima koji su ili zaključani ili osigurani zaštitnim mehanizmom </a:t>
            </a:r>
            <a:r>
              <a:rPr lang="hr-HR" sz="3200" b="1" dirty="0">
                <a:solidFill>
                  <a:schemeClr val="accent1">
                    <a:lumMod val="50000"/>
                  </a:schemeClr>
                </a:solidFill>
              </a:rPr>
              <a:t>koji blokira </a:t>
            </a:r>
            <a:r>
              <a:rPr lang="hr-HR" sz="3200" b="1" dirty="0" smtClean="0">
                <a:solidFill>
                  <a:schemeClr val="accent1">
                    <a:lumMod val="50000"/>
                  </a:schemeClr>
                </a:solidFill>
              </a:rPr>
              <a:t>otvaranje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844824"/>
            <a:ext cx="8820308" cy="201622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70781" y="332656"/>
            <a:ext cx="80957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 dirty="0" smtClean="0"/>
              <a:t>Najvažniji savjet za sprječavanje otrovanja djece:</a:t>
            </a:r>
            <a:endParaRPr lang="en-US" sz="4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5976" r="14714" b="7500"/>
          <a:stretch/>
        </p:blipFill>
        <p:spPr bwMode="auto">
          <a:xfrm>
            <a:off x="2950518" y="4077298"/>
            <a:ext cx="2736304" cy="239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avokutnik 8"/>
          <p:cNvSpPr/>
          <p:nvPr/>
        </p:nvSpPr>
        <p:spPr>
          <a:xfrm>
            <a:off x="145119" y="6516346"/>
            <a:ext cx="4572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/>
              <a:t>Slika preuzete s: </a:t>
            </a:r>
            <a:r>
              <a:rPr lang="hr-HR" sz="1100" i="1" dirty="0"/>
              <a:t>www.ikea.com/</a:t>
            </a:r>
            <a:r>
              <a:rPr lang="hr-HR" sz="1100" i="1" dirty="0" err="1"/>
              <a:t>hr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1798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Dodatni savjeti za Vašu sigurnost i sigurnost djece u kućanstvu: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2057400"/>
            <a:ext cx="7992888" cy="4800600"/>
          </a:xfrm>
        </p:spPr>
        <p:txBody>
          <a:bodyPr>
            <a:normAutofit/>
          </a:bodyPr>
          <a:lstStyle/>
          <a:p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korištenju</a:t>
            </a:r>
            <a:r>
              <a:rPr lang="en-US" sz="2800" dirty="0"/>
              <a:t> </a:t>
            </a:r>
            <a:r>
              <a:rPr lang="en-US" sz="2800" dirty="0" err="1"/>
              <a:t>kemikalija</a:t>
            </a:r>
            <a:r>
              <a:rPr lang="en-US" sz="2800" dirty="0"/>
              <a:t> </a:t>
            </a:r>
            <a:r>
              <a:rPr lang="en-US" sz="2800" dirty="0" err="1"/>
              <a:t>uvijek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70C0"/>
                </a:solidFill>
              </a:rPr>
              <a:t>pročitajte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etiketu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70C0"/>
                </a:solidFill>
              </a:rPr>
              <a:t>pridržavajte</a:t>
            </a:r>
            <a:r>
              <a:rPr lang="en-US" sz="2800" dirty="0">
                <a:solidFill>
                  <a:srgbClr val="0070C0"/>
                </a:solidFill>
              </a:rPr>
              <a:t> se </a:t>
            </a:r>
            <a:r>
              <a:rPr lang="en-US" sz="2800" dirty="0" err="1">
                <a:solidFill>
                  <a:srgbClr val="0070C0"/>
                </a:solidFill>
              </a:rPr>
              <a:t>uputa</a:t>
            </a:r>
            <a:r>
              <a:rPr lang="en-US" sz="2800" dirty="0"/>
              <a:t>.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Nemojte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presipavati</a:t>
            </a:r>
            <a:r>
              <a:rPr lang="en-US" sz="2800" dirty="0">
                <a:solidFill>
                  <a:srgbClr val="0070C0"/>
                </a:solidFill>
              </a:rPr>
              <a:t>  </a:t>
            </a:r>
            <a:r>
              <a:rPr lang="en-US" sz="2800" dirty="0" err="1">
                <a:solidFill>
                  <a:srgbClr val="0070C0"/>
                </a:solidFill>
              </a:rPr>
              <a:t>kemikalije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u </a:t>
            </a:r>
            <a:r>
              <a:rPr lang="en-US" sz="2800" dirty="0" err="1"/>
              <a:t>druga</a:t>
            </a:r>
            <a:r>
              <a:rPr lang="en-US" sz="2800" dirty="0"/>
              <a:t> </a:t>
            </a:r>
            <a:r>
              <a:rPr lang="en-US" sz="2800" dirty="0" err="1"/>
              <a:t>pakiranja</a:t>
            </a:r>
            <a:r>
              <a:rPr lang="en-US" sz="2800" dirty="0"/>
              <a:t>, </a:t>
            </a:r>
            <a:r>
              <a:rPr lang="en-US" sz="2800" dirty="0" err="1"/>
              <a:t>naročito</a:t>
            </a:r>
            <a:r>
              <a:rPr lang="en-US" sz="2800" dirty="0"/>
              <a:t> </a:t>
            </a:r>
            <a:r>
              <a:rPr lang="en-US" sz="2800" dirty="0" err="1"/>
              <a:t>ona</a:t>
            </a:r>
            <a:r>
              <a:rPr lang="en-US" sz="2800" dirty="0"/>
              <a:t> </a:t>
            </a:r>
            <a:r>
              <a:rPr lang="en-US" sz="2800" dirty="0" err="1"/>
              <a:t>namijenjena</a:t>
            </a:r>
            <a:r>
              <a:rPr lang="en-US" sz="2800" dirty="0"/>
              <a:t> </a:t>
            </a:r>
            <a:r>
              <a:rPr lang="en-US" sz="2800" dirty="0" err="1"/>
              <a:t>hrani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piću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Ne </a:t>
            </a:r>
            <a:r>
              <a:rPr lang="en-US" sz="2800" dirty="0" err="1">
                <a:solidFill>
                  <a:srgbClr val="0070C0"/>
                </a:solidFill>
              </a:rPr>
              <a:t>unosite</a:t>
            </a:r>
            <a:r>
              <a:rPr lang="en-US" sz="2800" dirty="0">
                <a:solidFill>
                  <a:srgbClr val="0070C0"/>
                </a:solidFill>
              </a:rPr>
              <a:t> u </a:t>
            </a:r>
            <a:r>
              <a:rPr lang="en-US" sz="2800" dirty="0" err="1">
                <a:solidFill>
                  <a:srgbClr val="0070C0"/>
                </a:solidFill>
              </a:rPr>
              <a:t>stan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proizvode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nisu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kućanstvo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Pročitajte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70C0"/>
                </a:solidFill>
              </a:rPr>
              <a:t>uputu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za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lijekove</a:t>
            </a:r>
            <a:r>
              <a:rPr lang="en-US" sz="2800" dirty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uvijek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70C0"/>
                </a:solidFill>
              </a:rPr>
              <a:t>provjerite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dozu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Upoznajte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70C0"/>
                </a:solidFill>
              </a:rPr>
              <a:t>nazive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svojih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ukrasnih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vrtnih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biljaka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Posebno</a:t>
            </a:r>
            <a:r>
              <a:rPr lang="en-US" sz="2800" dirty="0"/>
              <a:t> </a:t>
            </a:r>
            <a:r>
              <a:rPr lang="en-US" sz="2800" dirty="0" err="1"/>
              <a:t>pazite</a:t>
            </a:r>
            <a:r>
              <a:rPr lang="en-US" sz="2800" dirty="0"/>
              <a:t> </a:t>
            </a:r>
            <a:r>
              <a:rPr lang="en-US" sz="2800" dirty="0" err="1" smtClean="0"/>
              <a:t>pri</a:t>
            </a:r>
            <a:r>
              <a:rPr lang="en-US" sz="2800" dirty="0" smtClean="0"/>
              <a:t> </a:t>
            </a:r>
            <a:r>
              <a:rPr lang="en-US" sz="2800" dirty="0" err="1"/>
              <a:t>promjeni</a:t>
            </a:r>
            <a:r>
              <a:rPr lang="en-US" sz="2800" dirty="0"/>
              <a:t> </a:t>
            </a:r>
            <a:r>
              <a:rPr lang="en-US" sz="2800" dirty="0" err="1"/>
              <a:t>okolnosti</a:t>
            </a:r>
            <a:r>
              <a:rPr lang="en-US" sz="2800" dirty="0"/>
              <a:t> (</a:t>
            </a:r>
            <a:r>
              <a:rPr lang="en-US" sz="2800" dirty="0" err="1"/>
              <a:t>npr</a:t>
            </a:r>
            <a:r>
              <a:rPr lang="en-US" sz="2800" dirty="0"/>
              <a:t>. </a:t>
            </a:r>
            <a:r>
              <a:rPr lang="en-US" sz="2800" dirty="0" err="1"/>
              <a:t>bolest</a:t>
            </a:r>
            <a:r>
              <a:rPr lang="en-US" sz="2800" dirty="0"/>
              <a:t>, </a:t>
            </a:r>
            <a:r>
              <a:rPr lang="en-US" sz="2800" dirty="0" err="1"/>
              <a:t>gosti</a:t>
            </a:r>
            <a:r>
              <a:rPr lang="en-US" sz="2800" dirty="0"/>
              <a:t>, </a:t>
            </a:r>
            <a:r>
              <a:rPr lang="en-US" sz="2800" dirty="0" err="1"/>
              <a:t>odlazak</a:t>
            </a:r>
            <a:r>
              <a:rPr lang="en-US" sz="2800" dirty="0"/>
              <a:t> u </a:t>
            </a:r>
            <a:r>
              <a:rPr lang="en-US" sz="2800" dirty="0" err="1"/>
              <a:t>posjete</a:t>
            </a:r>
            <a:r>
              <a:rPr lang="en-US" sz="28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20000" cy="1143000"/>
          </a:xfrm>
        </p:spPr>
        <p:txBody>
          <a:bodyPr/>
          <a:lstStyle/>
          <a:p>
            <a:pPr algn="ctr"/>
            <a:r>
              <a:rPr lang="hr-HR" sz="5400" dirty="0" smtClean="0"/>
              <a:t>Imate li pitanja?</a:t>
            </a:r>
            <a:endParaRPr lang="en-US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88024" y="2271835"/>
            <a:ext cx="3618232" cy="3677794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hr-HR" dirty="0" smtClean="0"/>
              <a:t>Kontakt </a:t>
            </a:r>
            <a:r>
              <a:rPr lang="hr-HR" dirty="0" err="1" smtClean="0"/>
              <a:t>izlagateljice</a:t>
            </a:r>
            <a:r>
              <a:rPr lang="hr-HR" dirty="0" smtClean="0"/>
              <a:t>:</a:t>
            </a:r>
          </a:p>
          <a:p>
            <a:pPr marL="114300" indent="0">
              <a:buNone/>
            </a:pPr>
            <a:r>
              <a:rPr lang="hr-HR" dirty="0" smtClean="0"/>
              <a:t>dr. sc. Željka Babić, </a:t>
            </a:r>
            <a:r>
              <a:rPr lang="hr-HR" dirty="0" err="1" smtClean="0"/>
              <a:t>mag</a:t>
            </a:r>
            <a:r>
              <a:rPr lang="hr-HR" dirty="0" smtClean="0"/>
              <a:t>. pharm.</a:t>
            </a:r>
          </a:p>
          <a:p>
            <a:endParaRPr lang="hr-HR" dirty="0" smtClean="0"/>
          </a:p>
          <a:p>
            <a:r>
              <a:rPr lang="hr-HR" dirty="0" smtClean="0"/>
              <a:t>Jedinica za medicinu rada i okoliša</a:t>
            </a:r>
          </a:p>
          <a:p>
            <a:r>
              <a:rPr lang="hr-HR" dirty="0" smtClean="0"/>
              <a:t>Centar za kontrolu otrovanja</a:t>
            </a:r>
          </a:p>
          <a:p>
            <a:pPr marL="114300" indent="0">
              <a:buNone/>
            </a:pPr>
            <a:endParaRPr lang="hr-HR" dirty="0" smtClean="0"/>
          </a:p>
          <a:p>
            <a:r>
              <a:rPr lang="hr-HR" dirty="0" smtClean="0"/>
              <a:t>E-mail: </a:t>
            </a:r>
            <a:r>
              <a:rPr lang="hr-HR" dirty="0" err="1" smtClean="0">
                <a:hlinkClick r:id="rId2"/>
              </a:rPr>
              <a:t>zbabic</a:t>
            </a:r>
            <a:r>
              <a:rPr lang="hr-HR" dirty="0" smtClean="0">
                <a:hlinkClick r:id="rId2"/>
              </a:rPr>
              <a:t>@</a:t>
            </a:r>
            <a:r>
              <a:rPr lang="hr-HR" dirty="0" err="1" smtClean="0">
                <a:hlinkClick r:id="rId2"/>
              </a:rPr>
              <a:t>imi.hr</a:t>
            </a:r>
            <a:endParaRPr lang="hr-HR" dirty="0" smtClean="0"/>
          </a:p>
          <a:p>
            <a:pPr marL="114300" indent="0">
              <a:buNone/>
            </a:pPr>
            <a:endParaRPr lang="hr-HR" dirty="0"/>
          </a:p>
          <a:p>
            <a:r>
              <a:rPr lang="hr-HR" dirty="0" smtClean="0"/>
              <a:t>Tel.: 01 4682 609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1835"/>
            <a:ext cx="43026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r>
              <a:rPr lang="hr-HR" b="1" dirty="0" smtClean="0"/>
              <a:t>Što je Centar za kontrolu otrovanja (CKO)?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019378"/>
            <a:ext cx="3600400" cy="4512568"/>
          </a:xfrm>
        </p:spPr>
        <p:txBody>
          <a:bodyPr>
            <a:normAutofit fontScale="92500"/>
          </a:bodyPr>
          <a:lstStyle/>
          <a:p>
            <a:r>
              <a:rPr lang="hr-HR" sz="3200" dirty="0" smtClean="0"/>
              <a:t>savjetodavna telefonska služba za slučajeve otrovanja</a:t>
            </a:r>
          </a:p>
          <a:p>
            <a:r>
              <a:rPr lang="hr-HR" sz="3200" dirty="0" smtClean="0"/>
              <a:t>glavna zadaća davanje preporuka za praćenje i liječenje otrovane osobe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9997"/>
            <a:ext cx="3010014" cy="293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6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utječe na težinu otrovanja? </a:t>
            </a:r>
            <a:endParaRPr lang="en-GB" b="1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2222670" y="2215417"/>
            <a:ext cx="6035824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Vjerojatnost štetnog</a:t>
            </a:r>
            <a:r>
              <a:rPr kumimoji="0" lang="hr-HR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učinka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otrovnost x doza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r-HR" sz="3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9208" y="4365104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hr-HR" sz="3200" dirty="0" smtClean="0">
                <a:solidFill>
                  <a:sysClr val="windowText" lastClr="000000"/>
                </a:solidFill>
              </a:rPr>
              <a:t>-ali </a:t>
            </a:r>
            <a:r>
              <a:rPr lang="hr-HR" sz="3200" dirty="0">
                <a:solidFill>
                  <a:sysClr val="windowText" lastClr="000000"/>
                </a:solidFill>
              </a:rPr>
              <a:t>mogu utjecati i </a:t>
            </a:r>
            <a:r>
              <a:rPr lang="hr-HR" sz="3200" dirty="0" smtClean="0">
                <a:solidFill>
                  <a:sysClr val="windowText" lastClr="000000"/>
                </a:solidFill>
              </a:rPr>
              <a:t>dodatni čimbenici npr</a:t>
            </a:r>
            <a:r>
              <a:rPr lang="hr-HR" sz="3200" dirty="0">
                <a:solidFill>
                  <a:sysClr val="windowText" lastClr="000000"/>
                </a:solidFill>
              </a:rPr>
              <a:t>. dob, trudnoća, </a:t>
            </a:r>
            <a:r>
              <a:rPr lang="hr-HR" sz="3200" dirty="0" smtClean="0">
                <a:solidFill>
                  <a:sysClr val="windowText" lastClr="000000"/>
                </a:solidFill>
              </a:rPr>
              <a:t>bolesti</a:t>
            </a:r>
            <a:endParaRPr lang="hr-HR" sz="3200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 descr="Slikovni rezultat za health haz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2204864"/>
            <a:ext cx="1825524" cy="18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Izgled kviza: ovdje opis slučaja.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4754" y="1555885"/>
            <a:ext cx="843528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Ponuđena tri izvora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otrovanja u kućanstvu: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r-HR" dirty="0">
              <a:solidFill>
                <a:srgbClr val="FF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Pitanje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za svaki od slučajeva: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 koji izvor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hr-HR" dirty="0" smtClean="0">
                <a:solidFill>
                  <a:srgbClr val="FF0000"/>
                </a:solidFill>
                <a:latin typeface="Calibri"/>
              </a:rPr>
              <a:t>očekujemo najveći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rizik štetnih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učinaka po zdravlja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lvl="0" indent="0">
              <a:buNone/>
              <a:defRPr/>
            </a:pPr>
            <a:r>
              <a:rPr lang="hr-HR" sz="2800" i="1" noProof="0" dirty="0" smtClean="0">
                <a:latin typeface="Calibri"/>
              </a:rPr>
              <a:t>Napomena:</a:t>
            </a:r>
            <a:r>
              <a:rPr lang="hr-HR" sz="2800" i="1" dirty="0"/>
              <a:t> </a:t>
            </a:r>
            <a:r>
              <a:rPr lang="hr-HR" sz="2800" i="1" dirty="0" smtClean="0"/>
              <a:t>slike su ilustrativne, </a:t>
            </a:r>
            <a:r>
              <a:rPr lang="hr-HR" sz="2800" i="1" dirty="0"/>
              <a:t>bez sugeriranja da određene trgovačke marke uzrokuju otrovanja češće od ostalih iz iste kategorije </a:t>
            </a:r>
            <a:r>
              <a:rPr lang="hr-HR" sz="2800" i="1" dirty="0" smtClean="0"/>
              <a:t>proizvoda</a:t>
            </a:r>
            <a:endParaRPr kumimoji="0" lang="hr-HR" sz="28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475656" y="2261074"/>
            <a:ext cx="5184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500" b="1" dirty="0" smtClean="0"/>
              <a:t>A 	B 	</a:t>
            </a:r>
            <a:r>
              <a:rPr lang="hr-HR" sz="11500" b="1" dirty="0" err="1" smtClean="0"/>
              <a:t>C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8264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620000" cy="1143000"/>
          </a:xfrm>
        </p:spPr>
        <p:txBody>
          <a:bodyPr/>
          <a:lstStyle/>
          <a:p>
            <a:r>
              <a:rPr lang="hr-HR" sz="4000" dirty="0" smtClean="0"/>
              <a:t>Dječak star dvije godine bio je sam u kupaonici pet minuta. Za to vrijeme pojeo je: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1592" y="5140632"/>
            <a:ext cx="2213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/>
              <a:t>A: Komadić sapuna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8457" y="5140632"/>
            <a:ext cx="24543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B</a:t>
            </a:r>
            <a:r>
              <a:rPr lang="hr-HR" sz="2000" b="1" dirty="0" smtClean="0"/>
              <a:t>: oko 1 cm paste za zube</a:t>
            </a:r>
          </a:p>
          <a:p>
            <a:endParaRPr lang="hr-H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5109855"/>
            <a:ext cx="2454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C: Dio sadržaja kapsule</a:t>
            </a:r>
          </a:p>
          <a:p>
            <a:r>
              <a:rPr lang="hr-HR" sz="2000" b="1" dirty="0" smtClean="0"/>
              <a:t>za pranje rublja</a:t>
            </a:r>
          </a:p>
          <a:p>
            <a:endParaRPr lang="hr-HR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2" r="10988" b="25879"/>
          <a:stretch/>
        </p:blipFill>
        <p:spPr bwMode="auto">
          <a:xfrm>
            <a:off x="447346" y="2724243"/>
            <a:ext cx="2309258" cy="196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wikimedia commons toothpas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/>
          <a:stretch/>
        </p:blipFill>
        <p:spPr bwMode="auto">
          <a:xfrm>
            <a:off x="3158457" y="3087718"/>
            <a:ext cx="2373988" cy="15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ikimedia commons detergent po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24243"/>
            <a:ext cx="2088232" cy="19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avokutnik 13"/>
          <p:cNvSpPr/>
          <p:nvPr/>
        </p:nvSpPr>
        <p:spPr>
          <a:xfrm>
            <a:off x="112266" y="6433294"/>
            <a:ext cx="4572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/>
              <a:t>Slike preuzete s: </a:t>
            </a:r>
            <a:r>
              <a:rPr lang="en-US" sz="1100" dirty="0" smtClean="0"/>
              <a:t>https</a:t>
            </a:r>
            <a:r>
              <a:rPr lang="en-US" sz="1100" dirty="0"/>
              <a:t>://commons.wikimedia.org/wiki</a:t>
            </a:r>
            <a:r>
              <a:rPr lang="en-US" sz="1100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992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20000" cy="1066130"/>
          </a:xfrm>
        </p:spPr>
        <p:txBody>
          <a:bodyPr/>
          <a:lstStyle/>
          <a:p>
            <a:r>
              <a:rPr lang="hr-HR" sz="4000" dirty="0" smtClean="0"/>
              <a:t>Djevojčica stara tri godine dokopala se potajno ručne torbe gošće u kućanstvu i pojela:</a:t>
            </a:r>
            <a:endParaRPr lang="en-US" sz="4000" dirty="0"/>
          </a:p>
        </p:txBody>
      </p:sp>
      <p:pic>
        <p:nvPicPr>
          <p:cNvPr id="3077" name="Picture 5" descr="Image result for lupoc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54" y="2618067"/>
            <a:ext cx="2771096" cy="21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289709" y="5030039"/>
            <a:ext cx="1991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/>
              <a:t>A: jednu cigaretu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2935127" y="5043413"/>
            <a:ext cx="2202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/>
              <a:t>B: glavice nekoliko </a:t>
            </a:r>
          </a:p>
          <a:p>
            <a:r>
              <a:rPr lang="hr-HR" sz="2000" b="1" dirty="0" smtClean="0"/>
              <a:t>šibica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5566968" y="5043413"/>
            <a:ext cx="2573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/>
              <a:t>C: jednu tabletu lijeka </a:t>
            </a:r>
          </a:p>
          <a:p>
            <a:r>
              <a:rPr lang="hr-HR" sz="2000" b="1" dirty="0" smtClean="0"/>
              <a:t>protiv bolova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9" y="2929105"/>
            <a:ext cx="2361606" cy="177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t="19760" r="40327" b="22960"/>
          <a:stretch/>
        </p:blipFill>
        <p:spPr bwMode="auto">
          <a:xfrm>
            <a:off x="3060288" y="2618067"/>
            <a:ext cx="1952012" cy="195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utnik 12"/>
          <p:cNvSpPr/>
          <p:nvPr/>
        </p:nvSpPr>
        <p:spPr>
          <a:xfrm>
            <a:off x="112267" y="6237312"/>
            <a:ext cx="4572001" cy="43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/>
              <a:t>Slike preuzete s: </a:t>
            </a:r>
            <a:r>
              <a:rPr lang="en-US" sz="1100" dirty="0" smtClean="0"/>
              <a:t>https</a:t>
            </a:r>
            <a:r>
              <a:rPr lang="en-US" sz="1100" dirty="0"/>
              <a:t>://commons.wikimedia.org/wiki</a:t>
            </a:r>
            <a:r>
              <a:rPr lang="en-US" sz="1100" dirty="0" smtClean="0"/>
              <a:t>/</a:t>
            </a:r>
          </a:p>
          <a:p>
            <a:r>
              <a:rPr lang="en-US" sz="1100" dirty="0" smtClean="0"/>
              <a:t>http://www.lupocet.hr/proizvodi/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316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Gospođa je u kupaoni udisala:</a:t>
            </a:r>
            <a:endParaRPr lang="en-US" dirty="0"/>
          </a:p>
        </p:txBody>
      </p:sp>
      <p:sp>
        <p:nvSpPr>
          <p:cNvPr id="7" name="TextBox 3"/>
          <p:cNvSpPr txBox="1"/>
          <p:nvPr/>
        </p:nvSpPr>
        <p:spPr>
          <a:xfrm>
            <a:off x="3275856" y="4873104"/>
            <a:ext cx="23055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B: pare žive iz neuklonjenih kapljica, razlivenih iz toplomjera koji se razbio prije par sati 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476491" y="4846755"/>
            <a:ext cx="2610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A: pare oštrog mirisa</a:t>
            </a:r>
          </a:p>
          <a:p>
            <a:r>
              <a:rPr lang="hr-HR" sz="2000" b="1" dirty="0" smtClean="0"/>
              <a:t>koje su nastale nakon miješanja sredstva za čišćenje na bazi klora s kiselinom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5868145" y="4868998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C: pare odstranjivača laka za nokte koji je bio otvoren par sati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2"/>
          <a:stretch/>
        </p:blipFill>
        <p:spPr bwMode="auto">
          <a:xfrm>
            <a:off x="616709" y="2015001"/>
            <a:ext cx="2227099" cy="271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5122" y="2531760"/>
            <a:ext cx="2710154" cy="16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upload.wikimedia.org/wikipedia/commons/thumb/9/93/Nail_polish_remover.jpg/1280px-Nail_polish_remov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1" r="16065"/>
          <a:stretch/>
        </p:blipFill>
        <p:spPr bwMode="auto">
          <a:xfrm>
            <a:off x="5832220" y="2015001"/>
            <a:ext cx="2154616" cy="271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utnik 16"/>
          <p:cNvSpPr/>
          <p:nvPr/>
        </p:nvSpPr>
        <p:spPr>
          <a:xfrm>
            <a:off x="161578" y="6477971"/>
            <a:ext cx="4572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/>
              <a:t>Slike preuzete s: </a:t>
            </a:r>
            <a:r>
              <a:rPr lang="en-US" sz="1100" dirty="0" smtClean="0"/>
              <a:t>https</a:t>
            </a:r>
            <a:r>
              <a:rPr lang="en-US" sz="1100" dirty="0"/>
              <a:t>://commons.wikimedia.org/wiki</a:t>
            </a:r>
            <a:r>
              <a:rPr lang="en-US" sz="1100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520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r>
              <a:rPr lang="hr-HR" dirty="0" smtClean="0"/>
              <a:t>Da se dobro provede mladić je uzeo: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573106" y="5075854"/>
            <a:ext cx="261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A:4 Red </a:t>
            </a:r>
            <a:r>
              <a:rPr lang="hr-HR" sz="2000" b="1" dirty="0" err="1" smtClean="0"/>
              <a:t>bull</a:t>
            </a:r>
            <a:r>
              <a:rPr lang="hr-HR" sz="2000" b="1" dirty="0" smtClean="0"/>
              <a:t> votke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3161626" y="5086088"/>
            <a:ext cx="261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B</a:t>
            </a:r>
            <a:r>
              <a:rPr lang="hr-HR" sz="2000" b="1" dirty="0" smtClean="0"/>
              <a:t>: 1-2 grama kokaina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5832054" y="5086088"/>
            <a:ext cx="2610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C: 20 tableta lijeka za uspavljivanje i smirenje</a:t>
            </a:r>
          </a:p>
        </p:txBody>
      </p:sp>
      <p:pic>
        <p:nvPicPr>
          <p:cNvPr id="11" name="Picture 6" descr="https://uploads.jgl.hr/uploads/2017/07/diazepam-5mg-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11134" r="20108" b="5116"/>
          <a:stretch/>
        </p:blipFill>
        <p:spPr bwMode="auto">
          <a:xfrm>
            <a:off x="5620703" y="2234846"/>
            <a:ext cx="2500078" cy="261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utnik 12"/>
          <p:cNvSpPr/>
          <p:nvPr/>
        </p:nvSpPr>
        <p:spPr>
          <a:xfrm>
            <a:off x="193640" y="6319359"/>
            <a:ext cx="45720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/>
              <a:t>Slike preuzete s: https://commons.wikimedia.org/wiki/</a:t>
            </a:r>
          </a:p>
          <a:p>
            <a:r>
              <a:rPr lang="en-US" sz="1100" dirty="0" smtClean="0"/>
              <a:t>https://www.jgl.hr/proizvod/</a:t>
            </a:r>
          </a:p>
          <a:p>
            <a:endParaRPr lang="en-US" sz="1100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63181"/>
            <a:ext cx="1872208" cy="249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1" t="21251" b="9755"/>
          <a:stretch/>
        </p:blipFill>
        <p:spPr bwMode="auto">
          <a:xfrm>
            <a:off x="3347864" y="2851648"/>
            <a:ext cx="1961173" cy="200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7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4407" y="260648"/>
            <a:ext cx="7620000" cy="1143000"/>
          </a:xfrm>
        </p:spPr>
        <p:txBody>
          <a:bodyPr/>
          <a:lstStyle/>
          <a:p>
            <a:r>
              <a:rPr lang="hr-HR" dirty="0" smtClean="0"/>
              <a:t>Dijete od jedne godine dopuzalo je do i zagrizlo: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665242" y="5007924"/>
            <a:ext cx="2610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A: list biljke </a:t>
            </a:r>
            <a:r>
              <a:rPr lang="hr-HR" sz="2000" b="1" dirty="0" err="1" smtClean="0"/>
              <a:t>difenbahije</a:t>
            </a:r>
            <a:endParaRPr lang="hr-HR" sz="2000" b="1" dirty="0" smtClean="0"/>
          </a:p>
        </p:txBody>
      </p:sp>
      <p:sp>
        <p:nvSpPr>
          <p:cNvPr id="8" name="TextBox 3"/>
          <p:cNvSpPr txBox="1"/>
          <p:nvPr/>
        </p:nvSpPr>
        <p:spPr>
          <a:xfrm>
            <a:off x="3230247" y="4925759"/>
            <a:ext cx="2610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B: tabletu koju je izvadilo iz uređaja za </a:t>
            </a:r>
          </a:p>
          <a:p>
            <a:r>
              <a:rPr lang="hr-HR" sz="2000" b="1" dirty="0" smtClean="0"/>
              <a:t>odbijanje komaraca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5867003" y="5007924"/>
            <a:ext cx="2407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C: kocke za potpalu ostavljene kraj drva na podu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2659"/>
            <a:ext cx="2376264" cy="255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25354" y="6159916"/>
            <a:ext cx="45720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/>
              <a:t>Slike </a:t>
            </a:r>
            <a:r>
              <a:rPr lang="hr-HR" sz="1100" dirty="0"/>
              <a:t>preuzete s: : https://commons.wikimedia.org/wiki/</a:t>
            </a:r>
          </a:p>
          <a:p>
            <a:r>
              <a:rPr lang="en-US" sz="1100" dirty="0"/>
              <a:t>http://http://www.baygon.com.ph/en-ph/products/</a:t>
            </a:r>
          </a:p>
          <a:p>
            <a:r>
              <a:rPr lang="en-US" sz="1100" dirty="0" smtClean="0"/>
              <a:t>http</a:t>
            </a:r>
            <a:r>
              <a:rPr lang="en-US" sz="1100" dirty="0"/>
              <a:t>://www.olimp-fire.com/</a:t>
            </a:r>
            <a:endParaRPr lang="en-US" sz="1100" dirty="0" smtClean="0"/>
          </a:p>
        </p:txBody>
      </p:sp>
      <p:pic>
        <p:nvPicPr>
          <p:cNvPr id="5127" name="Picture 7" descr="Vatren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25" y="3035549"/>
            <a:ext cx="2016224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Baygon Anti-Dengue 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53" y="3161574"/>
            <a:ext cx="2326978" cy="15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547</TotalTime>
  <Words>533</Words>
  <Application>Microsoft Office PowerPoint</Application>
  <PresentationFormat>Prikaz na zaslonu (4:3)</PresentationFormat>
  <Paragraphs>82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Adjacency</vt:lpstr>
      <vt:lpstr>Kviz: Što je otrovnije?</vt:lpstr>
      <vt:lpstr>Što je Centar za kontrolu otrovanja (CKO)?</vt:lpstr>
      <vt:lpstr>Što utječe na težinu otrovanja? </vt:lpstr>
      <vt:lpstr>Izgled kviza: ovdje opis slučaja.</vt:lpstr>
      <vt:lpstr>Dječak star dvije godine bio je sam u kupaonici pet minuta. Za to vrijeme pojeo je:</vt:lpstr>
      <vt:lpstr>Djevojčica stara tri godine dokopala se potajno ručne torbe gošće u kućanstvu i pojela:</vt:lpstr>
      <vt:lpstr>Gospođa je u kupaoni udisala:</vt:lpstr>
      <vt:lpstr>Da se dobro provede mladić je uzeo:</vt:lpstr>
      <vt:lpstr>Dijete od jedne godine dopuzalo je do i zagrizlo:</vt:lpstr>
      <vt:lpstr>Kako spriječiti otrovanja u kućanstvu?</vt:lpstr>
      <vt:lpstr>PowerPointova prezentacija</vt:lpstr>
      <vt:lpstr>Dodatni savjeti za Vašu sigurnost i sigurnost djece u kućanstvu:</vt:lpstr>
      <vt:lpstr>Imate li pitanja?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Kviz: Što je otrovnije?</dc:title>
  <dc:creator>cko</dc:creator>
  <cp:lastModifiedBy>Željka Babić</cp:lastModifiedBy>
  <cp:revision>35</cp:revision>
  <dcterms:created xsi:type="dcterms:W3CDTF">2018-03-16T15:00:32Z</dcterms:created>
  <dcterms:modified xsi:type="dcterms:W3CDTF">2018-03-26T10:28:43Z</dcterms:modified>
</cp:coreProperties>
</file>