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3"/>
  </p:notesMasterIdLst>
  <p:sldIdLst>
    <p:sldId id="256" r:id="rId2"/>
    <p:sldId id="272" r:id="rId3"/>
    <p:sldId id="257" r:id="rId4"/>
    <p:sldId id="279" r:id="rId5"/>
    <p:sldId id="276" r:id="rId6"/>
    <p:sldId id="271" r:id="rId7"/>
    <p:sldId id="258" r:id="rId8"/>
    <p:sldId id="263" r:id="rId9"/>
    <p:sldId id="260" r:id="rId10"/>
    <p:sldId id="267" r:id="rId11"/>
    <p:sldId id="259" r:id="rId12"/>
    <p:sldId id="261" r:id="rId13"/>
    <p:sldId id="273" r:id="rId14"/>
    <p:sldId id="264" r:id="rId15"/>
    <p:sldId id="262" r:id="rId16"/>
    <p:sldId id="265" r:id="rId17"/>
    <p:sldId id="280" r:id="rId18"/>
    <p:sldId id="268" r:id="rId19"/>
    <p:sldId id="281" r:id="rId20"/>
    <p:sldId id="26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08"/>
    <a:srgbClr val="F60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5537" autoAdjust="0"/>
  </p:normalViewPr>
  <p:slideViewPr>
    <p:cSldViewPr snapToGrid="0">
      <p:cViewPr>
        <p:scale>
          <a:sx n="65" d="100"/>
          <a:sy n="65" d="100"/>
        </p:scale>
        <p:origin x="-600" y="-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B361F-37C0-44B1-865D-2B02A1179111}" type="datetimeFigureOut">
              <a:rPr lang="hr-HR" smtClean="0"/>
              <a:t>4.4.2018.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9C387-84B1-45CE-8EEF-5A287010646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506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532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019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9010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0966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2333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Inkubator, epice(mikroepruvete)</a:t>
            </a:r>
            <a:r>
              <a:rPr lang="hr-HR" baseline="0" smtClean="0"/>
              <a:t>, T-posude (T-flask), laminari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359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2633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7910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678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617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617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6750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61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217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217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217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621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540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874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9C387-84B1-45CE-8EEF-5A287010646B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460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4114800"/>
            <a:ext cx="10972800" cy="685800"/>
          </a:xfrm>
        </p:spPr>
        <p:txBody>
          <a:bodyPr>
            <a:no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800600"/>
            <a:ext cx="10949271" cy="5334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01"/>
            <a:ext cx="5386917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57401"/>
            <a:ext cx="5389033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gLJrvoX_q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wkHcwIoBR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g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gif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6263" y="1079794"/>
            <a:ext cx="6161546" cy="2486474"/>
          </a:xfrm>
        </p:spPr>
        <p:txBody>
          <a:bodyPr>
            <a:normAutofit/>
          </a:bodyPr>
          <a:lstStyle/>
          <a:p>
            <a:pPr algn="ctr"/>
            <a:r>
              <a:rPr lang="hr-H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Putovanje </a:t>
            </a:r>
            <a:r>
              <a:rPr lang="hr-HR" sz="7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</a:t>
            </a:r>
            <a:r>
              <a:rPr lang="hr-H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stanicama</a:t>
            </a:r>
            <a:endParaRPr lang="hr-HR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201" y="4946931"/>
            <a:ext cx="658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Antonio </a:t>
            </a:r>
            <a:r>
              <a:rPr lang="hr-HR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Zandona</a:t>
            </a:r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hr-HR" sz="2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mag</a:t>
            </a:r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. ing. </a:t>
            </a:r>
            <a:r>
              <a:rPr lang="hr-HR" sz="2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biotechn</a:t>
            </a:r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Dr. sc. </a:t>
            </a:r>
            <a:r>
              <a:rPr lang="hr-HR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Ivana Vrhovac Madunić</a:t>
            </a:r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dipl. ing. biol.</a:t>
            </a:r>
          </a:p>
          <a:p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Dr. sc. </a:t>
            </a:r>
            <a:r>
              <a:rPr lang="hr-HR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Maja Katalinić</a:t>
            </a:r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dipl. </a:t>
            </a:r>
            <a:r>
              <a:rPr lang="hr-HR" sz="2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biotech</a:t>
            </a:r>
            <a:r>
              <a:rPr lang="hr-HR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.</a:t>
            </a:r>
            <a:endParaRPr lang="hr-HR" sz="2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14" y="4416029"/>
            <a:ext cx="1466193" cy="226213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084" y="5547095"/>
            <a:ext cx="1781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881" y="213986"/>
            <a:ext cx="4063651" cy="793154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Dioba stanica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3"/>
          <a:stretch/>
        </p:blipFill>
        <p:spPr>
          <a:xfrm>
            <a:off x="3168707" y="1346750"/>
            <a:ext cx="5329492" cy="3153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02951" y="4987201"/>
            <a:ext cx="3461003" cy="658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hlinkClick r:id="rId4"/>
              </a:rPr>
              <a:t>https://</a:t>
            </a:r>
            <a:r>
              <a:rPr lang="vi-VN" sz="2000" dirty="0" smtClean="0">
                <a:solidFill>
                  <a:srgbClr val="002060"/>
                </a:solidFill>
                <a:latin typeface="Calibri" panose="020F0502020204030204" pitchFamily="34" charset="0"/>
                <a:hlinkClick r:id="rId4"/>
              </a:rPr>
              <a:t>www.youtube.com/watch?v=rgLJrvoX_qo</a:t>
            </a:r>
            <a:endParaRPr lang="hr-HR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vi-VN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331" y="213986"/>
            <a:ext cx="10972800" cy="762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Umiru li stanice i kako?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73" y="1583140"/>
            <a:ext cx="3173600" cy="435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Oval 4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7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86097" y="2582631"/>
            <a:ext cx="3334880" cy="3040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000" dirty="0" smtClean="0">
                <a:solidFill>
                  <a:srgbClr val="002060"/>
                </a:solidFill>
                <a:latin typeface="Calibri" panose="020F0502020204030204" pitchFamily="34" charset="0"/>
                <a:hlinkClick r:id="rId4"/>
              </a:rPr>
              <a:t>https</a:t>
            </a:r>
            <a: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hlinkClick r:id="rId4"/>
              </a:rPr>
              <a:t>://</a:t>
            </a:r>
            <a:r>
              <a:rPr lang="vi-VN" sz="2000" dirty="0" smtClean="0">
                <a:solidFill>
                  <a:srgbClr val="002060"/>
                </a:solidFill>
                <a:latin typeface="Calibri" panose="020F0502020204030204" pitchFamily="34" charset="0"/>
                <a:hlinkClick r:id="rId4"/>
              </a:rPr>
              <a:t>www.youtube.com/watch?v=NwkHcwIoBRg</a:t>
            </a:r>
            <a:endParaRPr lang="hr-HR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vi-VN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5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792" y="213986"/>
            <a:ext cx="7446579" cy="762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Stanice koje ne umiru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8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63184" y="1833784"/>
            <a:ext cx="9219166" cy="3040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HeLa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– stanice koje se neprestano dijele</a:t>
            </a: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Zna li netko primjer stanica koje se neprestano i nekontrolirano dijele? </a:t>
            </a: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Zanimljiva za istraživanja – neprestano se dijele</a:t>
            </a:r>
            <a:endParaRPr lang="hr-HR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3986"/>
            <a:ext cx="10972800" cy="762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Na što moramo paziti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3" y="1232430"/>
            <a:ext cx="7501034" cy="5004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Oval 8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9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3256"/>
            <a:ext cx="10972800" cy="762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Kako stanice uzgajamo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b="10617"/>
          <a:stretch/>
        </p:blipFill>
        <p:spPr bwMode="auto">
          <a:xfrm>
            <a:off x="6037643" y="3623164"/>
            <a:ext cx="4518015" cy="316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Oval 8"/>
          <p:cNvSpPr/>
          <p:nvPr/>
        </p:nvSpPr>
        <p:spPr>
          <a:xfrm>
            <a:off x="195280" y="213986"/>
            <a:ext cx="776270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3" y="1396271"/>
            <a:ext cx="4417559" cy="420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51" y="682086"/>
            <a:ext cx="3724665" cy="223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46" y="1102342"/>
            <a:ext cx="2251272" cy="2251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8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282" y="137786"/>
            <a:ext cx="10972800" cy="762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Za što koristimo stanice?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003823" y="874669"/>
            <a:ext cx="797888" cy="82800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21" y="1994437"/>
            <a:ext cx="2619208" cy="13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613868"/>
            <a:ext cx="2196231" cy="116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07" y="5268780"/>
            <a:ext cx="1356724" cy="135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11" y="5593683"/>
            <a:ext cx="1654922" cy="110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72" y="5293471"/>
            <a:ext cx="1734639" cy="9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25" y="4037575"/>
            <a:ext cx="2613092" cy="190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962" y="1809439"/>
            <a:ext cx="3209425" cy="167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95280" y="213986"/>
            <a:ext cx="833420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348732" y="1367494"/>
            <a:ext cx="1545499" cy="32220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96977" y="1612293"/>
            <a:ext cx="1936195" cy="193083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02767" y="1766396"/>
            <a:ext cx="643971" cy="246028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01712" y="1619452"/>
            <a:ext cx="1681518" cy="186958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27834" y="1288672"/>
            <a:ext cx="1403132" cy="15764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571625" y="1529255"/>
            <a:ext cx="1659558" cy="35287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Cjepiva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77972" y="3684698"/>
            <a:ext cx="1659558" cy="3528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Lijekovi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04687" y="4037576"/>
            <a:ext cx="1659558" cy="35287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Antitijela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76802" y="3873807"/>
            <a:ext cx="1659558" cy="3528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Enzimi/proteini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28339" y="4199776"/>
            <a:ext cx="1659558" cy="35287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Hormoni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483230" y="1211338"/>
            <a:ext cx="1809394" cy="478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Istraživanja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73836" y="4438957"/>
            <a:ext cx="1809394" cy="478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Tkiva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02568" y="3621955"/>
            <a:ext cx="1809394" cy="478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Organi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9" y="5707168"/>
            <a:ext cx="1983320" cy="100603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74368" y="3144323"/>
            <a:ext cx="1278023" cy="307501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rgbClr val="002060"/>
                </a:solidFill>
              </a:rPr>
              <a:t>Dječja paraliza</a:t>
            </a:r>
            <a:endParaRPr lang="hr-HR" sz="1400" dirty="0">
              <a:solidFill>
                <a:srgbClr val="00206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86205" y="4864021"/>
            <a:ext cx="1342347" cy="3528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rgbClr val="002060"/>
                </a:solidFill>
              </a:rPr>
              <a:t>Penicilin</a:t>
            </a:r>
            <a:endParaRPr lang="hr-HR" sz="1400" dirty="0">
              <a:solidFill>
                <a:srgbClr val="00206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74368" y="5306787"/>
            <a:ext cx="1354184" cy="35287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rgbClr val="002060"/>
                </a:solidFill>
              </a:rPr>
              <a:t>Inzulin</a:t>
            </a:r>
            <a:endParaRPr lang="hr-HR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0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207" y="72492"/>
            <a:ext cx="9207121" cy="762000"/>
          </a:xfrm>
        </p:spPr>
        <p:txBody>
          <a:bodyPr>
            <a:normAutofit/>
          </a:bodyPr>
          <a:lstStyle/>
          <a:p>
            <a:pPr algn="l"/>
            <a:r>
              <a:rPr lang="hr-HR" sz="4000" dirty="0" smtClean="0">
                <a:solidFill>
                  <a:srgbClr val="002060"/>
                </a:solidFill>
              </a:rPr>
              <a:t>Naša istraživanja</a:t>
            </a:r>
            <a:endParaRPr lang="hr-HR" sz="40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5280" y="213986"/>
            <a:ext cx="833420" cy="8358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12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593278" y="997025"/>
            <a:ext cx="8111162" cy="1676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Molekularni mehanizmi toksičnosti protuotrova i potencijalnih lijekova  </a:t>
            </a:r>
            <a:r>
              <a:rPr lang="hr-H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CellToxTargets</a:t>
            </a:r>
            <a:r>
              <a:rPr lang="hr-H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0" indent="0">
              <a:buNone/>
            </a:pPr>
            <a:r>
              <a:rPr lang="hr-HR" sz="2800" b="1" u="sng" dirty="0" err="1" smtClean="0">
                <a:solidFill>
                  <a:schemeClr val="accent1">
                    <a:lumMod val="75000"/>
                  </a:schemeClr>
                </a:solidFill>
              </a:rPr>
              <a:t>HrZZ</a:t>
            </a:r>
            <a:r>
              <a:rPr lang="hr-HR" sz="2800" b="1" u="sng" dirty="0" smtClean="0">
                <a:solidFill>
                  <a:schemeClr val="accent1">
                    <a:lumMod val="75000"/>
                  </a:schemeClr>
                </a:solidFill>
              </a:rPr>
              <a:t> UIP-2017-05-7260</a:t>
            </a:r>
            <a:endParaRPr lang="hr-H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r-HR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10" y="478007"/>
            <a:ext cx="1929745" cy="83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593278" y="3433579"/>
            <a:ext cx="10013704" cy="3040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Djelovanje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protuotrov</a:t>
            </a:r>
            <a:r>
              <a:rPr lang="hr-H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</a:rPr>
              <a:t>i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odabrani</a:t>
            </a:r>
            <a:r>
              <a:rPr lang="hr-H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lijekov</a:t>
            </a:r>
            <a:r>
              <a:rPr lang="hr-H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</a:rPr>
              <a:t>na razini stanica i otkriti mehanizam pokretača koji dovodi do neželjenih nuspojava ili teških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učinaka</a:t>
            </a:r>
            <a:endParaRPr lang="vi-VN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Definir</a:t>
            </a:r>
            <a:r>
              <a:rPr lang="hr-H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at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</a:rPr>
              <a:t>moguće strukturne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osobine/dijelove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</a:rPr>
              <a:t>ispitivanih spojeva koji potiču određene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učinke</a:t>
            </a:r>
            <a:endParaRPr lang="vi-VN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Identificirati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</a:rPr>
              <a:t>nove moguće farmakološke ciljeve na razini stanica i njihov terapeutski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potencijal</a:t>
            </a:r>
            <a:endParaRPr lang="vi-VN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</a:rPr>
              <a:t>Odrediti ulogu NRE (PNPLA7, EC 3.1.1.5) u organizmu kao moguće </a:t>
            </a:r>
            <a:r>
              <a:rPr lang="vi-VN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mete </a:t>
            </a:r>
            <a:endParaRPr lang="vi-VN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8268248" y="1999041"/>
            <a:ext cx="3923752" cy="96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i="0" dirty="0" smtClean="0">
                <a:solidFill>
                  <a:schemeClr val="accent1">
                    <a:lumMod val="75000"/>
                  </a:schemeClr>
                </a:solidFill>
              </a:rPr>
              <a:t>Kontakt voditelja projekta: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       	</a:t>
            </a:r>
            <a:r>
              <a:rPr lang="hr-HR" dirty="0" err="1" smtClean="0">
                <a:solidFill>
                  <a:schemeClr val="accent1">
                    <a:lumMod val="75000"/>
                  </a:schemeClr>
                </a:solidFill>
              </a:rPr>
              <a:t>mktalinic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hr-HR" dirty="0" err="1" smtClean="0">
                <a:solidFill>
                  <a:schemeClr val="accent1">
                    <a:lumMod val="75000"/>
                  </a:schemeClr>
                </a:solidFill>
              </a:rPr>
              <a:t>imi.hr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r-HR" i="0" dirty="0" smtClean="0">
                <a:solidFill>
                  <a:schemeClr val="accent1">
                    <a:lumMod val="75000"/>
                  </a:schemeClr>
                </a:solidFill>
              </a:rPr>
              <a:t>              01/4682-551</a:t>
            </a:r>
          </a:p>
          <a:p>
            <a:endParaRPr lang="hr-H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528" y="2818424"/>
            <a:ext cx="305103" cy="32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19" y="2441664"/>
            <a:ext cx="291804" cy="33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8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7150522" y="1413812"/>
            <a:ext cx="4889077" cy="3767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 nije posljednja stanica, samo nebo je granica.</a:t>
            </a:r>
            <a:endParaRPr lang="hr-HR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5"/>
          <a:stretch/>
        </p:blipFill>
        <p:spPr bwMode="auto">
          <a:xfrm>
            <a:off x="0" y="0"/>
            <a:ext cx="6995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6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4523" y="4243196"/>
            <a:ext cx="6911340" cy="1710388"/>
          </a:xfrm>
        </p:spPr>
        <p:txBody>
          <a:bodyPr>
            <a:noAutofit/>
          </a:bodyPr>
          <a:lstStyle/>
          <a:p>
            <a:r>
              <a:rPr lang="hr-HR" sz="2800" b="1" dirty="0">
                <a:solidFill>
                  <a:schemeClr val="accent1">
                    <a:lumMod val="75000"/>
                  </a:schemeClr>
                </a:solidFill>
              </a:rPr>
              <a:t>Antonio </a:t>
            </a:r>
            <a:r>
              <a:rPr lang="hr-HR" sz="2800" b="1" dirty="0" err="1">
                <a:solidFill>
                  <a:schemeClr val="accent1">
                    <a:lumMod val="75000"/>
                  </a:schemeClr>
                </a:solidFill>
              </a:rPr>
              <a:t>Zandona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hr-HR" sz="2800" dirty="0" err="1">
                <a:solidFill>
                  <a:schemeClr val="accent1">
                    <a:lumMod val="75000"/>
                  </a:schemeClr>
                </a:solidFill>
              </a:rPr>
              <a:t>mag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. ing. </a:t>
            </a:r>
            <a:r>
              <a:rPr lang="hr-HR" sz="2800" dirty="0" err="1">
                <a:solidFill>
                  <a:schemeClr val="accent1">
                    <a:lumMod val="75000"/>
                  </a:schemeClr>
                </a:solidFill>
              </a:rPr>
              <a:t>biotechn</a:t>
            </a:r>
            <a:r>
              <a:rPr lang="hr-HR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r-HR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dr. sc. </a:t>
            </a:r>
            <a:r>
              <a:rPr lang="hr-HR" sz="2800" b="1" dirty="0">
                <a:solidFill>
                  <a:schemeClr val="accent1">
                    <a:lumMod val="75000"/>
                  </a:schemeClr>
                </a:solidFill>
              </a:rPr>
              <a:t>Ivana Vrhovac Madunić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, dipl.ing.biol</a:t>
            </a:r>
            <a:r>
              <a:rPr lang="hr-HR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r-HR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dr. sc. </a:t>
            </a:r>
            <a:r>
              <a:rPr lang="hr-HR" sz="2800" b="1" dirty="0">
                <a:solidFill>
                  <a:schemeClr val="accent1">
                    <a:lumMod val="75000"/>
                  </a:schemeClr>
                </a:solidFill>
              </a:rPr>
              <a:t>Maja Katalinić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, dipl. </a:t>
            </a:r>
            <a:r>
              <a:rPr lang="hr-HR" sz="2800" dirty="0" err="1">
                <a:solidFill>
                  <a:schemeClr val="accent1">
                    <a:lumMod val="75000"/>
                  </a:schemeClr>
                </a:solidFill>
              </a:rPr>
              <a:t>biotech</a:t>
            </a:r>
            <a:r>
              <a:rPr lang="hr-HR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r-HR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3227830"/>
            <a:ext cx="2148078" cy="35801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20" y="3406390"/>
            <a:ext cx="1649273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0" y="5171696"/>
            <a:ext cx="1709904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48" y="673625"/>
            <a:ext cx="1781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72602" y="27295"/>
            <a:ext cx="4336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b="1" dirty="0" err="1" smtClean="0">
                <a:solidFill>
                  <a:schemeClr val="accent1">
                    <a:lumMod val="75000"/>
                  </a:schemeClr>
                </a:solidFill>
              </a:rPr>
              <a:t>Supported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by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Croatian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Science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 smtClean="0">
                <a:solidFill>
                  <a:schemeClr val="accent1">
                    <a:lumMod val="75000"/>
                  </a:schemeClr>
                </a:solidFill>
              </a:rPr>
              <a:t>Foundation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 Project </a:t>
            </a:r>
            <a:r>
              <a:rPr lang="hr-HR" b="1" dirty="0" err="1" smtClean="0">
                <a:solidFill>
                  <a:schemeClr val="accent1">
                    <a:lumMod val="75000"/>
                  </a:schemeClr>
                </a:solidFill>
              </a:rPr>
              <a:t>HrZZ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UIP-2017-05-7260</a:t>
            </a:r>
          </a:p>
        </p:txBody>
      </p:sp>
    </p:spTree>
    <p:extLst>
      <p:ext uri="{BB962C8B-B14F-4D97-AF65-F5344CB8AC3E}">
        <p14:creationId xmlns:p14="http://schemas.microsoft.com/office/powerpoint/2010/main" val="11139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34755" y="619433"/>
            <a:ext cx="8601275" cy="16561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Stanična križaljka</a:t>
            </a:r>
            <a:endParaRPr lang="hr-HR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61" y="2432579"/>
            <a:ext cx="7505265" cy="431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7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78" y="812518"/>
            <a:ext cx="11029616" cy="1013800"/>
          </a:xfrm>
        </p:spPr>
        <p:txBody>
          <a:bodyPr/>
          <a:lstStyle/>
          <a:p>
            <a:endParaRPr lang="hr-H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1"/>
          <a:stretch/>
        </p:blipFill>
        <p:spPr>
          <a:xfrm>
            <a:off x="662163" y="110361"/>
            <a:ext cx="11508826" cy="6719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455385">
            <a:off x="2009861" y="700309"/>
            <a:ext cx="245336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omic Sans MS" panose="030F0702030302020204" pitchFamily="66" charset="0"/>
              </a:rPr>
              <a:t>Općenito – Uvod 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11" name="Oval 10"/>
          <p:cNvSpPr/>
          <p:nvPr/>
        </p:nvSpPr>
        <p:spPr>
          <a:xfrm>
            <a:off x="1390383" y="1271202"/>
            <a:ext cx="508640" cy="510141"/>
          </a:xfrm>
          <a:prstGeom prst="ellipse">
            <a:avLst/>
          </a:prstGeom>
          <a:solidFill>
            <a:srgbClr val="00B00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1542783" y="3657844"/>
            <a:ext cx="508640" cy="510141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2842496" y="4167985"/>
            <a:ext cx="508640" cy="51014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3506730" y="4356544"/>
            <a:ext cx="508640" cy="510141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5171628" y="4103877"/>
            <a:ext cx="508640" cy="510141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6265168" y="2538998"/>
            <a:ext cx="380454" cy="35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/>
          <p:cNvSpPr/>
          <p:nvPr/>
        </p:nvSpPr>
        <p:spPr>
          <a:xfrm>
            <a:off x="7207462" y="3991733"/>
            <a:ext cx="508640" cy="510141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/>
          <p:cNvSpPr/>
          <p:nvPr/>
        </p:nvSpPr>
        <p:spPr>
          <a:xfrm>
            <a:off x="7664896" y="3373504"/>
            <a:ext cx="508640" cy="510141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/>
          <p:cNvSpPr/>
          <p:nvPr/>
        </p:nvSpPr>
        <p:spPr>
          <a:xfrm>
            <a:off x="8397589" y="3434552"/>
            <a:ext cx="508640" cy="510141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9467264" y="3250132"/>
            <a:ext cx="508640" cy="51014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TextBox 20"/>
          <p:cNvSpPr txBox="1"/>
          <p:nvPr/>
        </p:nvSpPr>
        <p:spPr>
          <a:xfrm rot="19920857">
            <a:off x="2086655" y="2810895"/>
            <a:ext cx="223870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/>
              <a:t>Tipovi stanica</a:t>
            </a:r>
          </a:p>
          <a:p>
            <a:endParaRPr lang="hr-HR" dirty="0"/>
          </a:p>
        </p:txBody>
      </p:sp>
      <p:sp>
        <p:nvSpPr>
          <p:cNvPr id="22" name="TextBox 21"/>
          <p:cNvSpPr txBox="1"/>
          <p:nvPr/>
        </p:nvSpPr>
        <p:spPr>
          <a:xfrm rot="19975042">
            <a:off x="3367389" y="2988318"/>
            <a:ext cx="194972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r>
              <a:rPr lang="hr-HR" dirty="0" smtClean="0"/>
              <a:t>Povijesni pregled</a:t>
            </a:r>
          </a:p>
          <a:p>
            <a:endParaRPr lang="hr-HR" dirty="0"/>
          </a:p>
        </p:txBody>
      </p:sp>
      <p:sp>
        <p:nvSpPr>
          <p:cNvPr id="23" name="TextBox 22"/>
          <p:cNvSpPr txBox="1"/>
          <p:nvPr/>
        </p:nvSpPr>
        <p:spPr>
          <a:xfrm rot="19975042">
            <a:off x="1665969" y="5143638"/>
            <a:ext cx="191397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r-HR" dirty="0" smtClean="0"/>
              <a:t>Zadaća </a:t>
            </a:r>
          </a:p>
          <a:p>
            <a:pPr algn="r"/>
            <a:r>
              <a:rPr lang="hr-HR" dirty="0" smtClean="0"/>
              <a:t>stanica</a:t>
            </a:r>
          </a:p>
          <a:p>
            <a:endParaRPr lang="hr-HR" dirty="0"/>
          </a:p>
        </p:txBody>
      </p:sp>
      <p:sp>
        <p:nvSpPr>
          <p:cNvPr id="24" name="TextBox 23"/>
          <p:cNvSpPr txBox="1"/>
          <p:nvPr/>
        </p:nvSpPr>
        <p:spPr>
          <a:xfrm rot="19975042">
            <a:off x="2726815" y="5163638"/>
            <a:ext cx="2587417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hr-HR" dirty="0" smtClean="0"/>
          </a:p>
          <a:p>
            <a:pPr algn="r"/>
            <a:r>
              <a:rPr lang="hr-HR" dirty="0" smtClean="0"/>
              <a:t>Stanice pod</a:t>
            </a:r>
          </a:p>
          <a:p>
            <a:pPr algn="r"/>
            <a:r>
              <a:rPr lang="hr-HR" dirty="0" smtClean="0"/>
              <a:t> mikroskopom</a:t>
            </a:r>
          </a:p>
          <a:p>
            <a:pPr algn="r"/>
            <a:endParaRPr lang="hr-HR" dirty="0"/>
          </a:p>
        </p:txBody>
      </p:sp>
      <p:sp>
        <p:nvSpPr>
          <p:cNvPr id="25" name="TextBox 24"/>
          <p:cNvSpPr txBox="1"/>
          <p:nvPr/>
        </p:nvSpPr>
        <p:spPr>
          <a:xfrm rot="19975042">
            <a:off x="6237696" y="600894"/>
            <a:ext cx="2586437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>
              <a:latin typeface="Comic Sans MS" panose="030F0702030302020204" pitchFamily="66" charset="0"/>
            </a:endParaRPr>
          </a:p>
          <a:p>
            <a:r>
              <a:rPr lang="hr-HR" dirty="0" smtClean="0">
                <a:latin typeface="Comic Sans MS" panose="030F0702030302020204" pitchFamily="66" charset="0"/>
              </a:rPr>
              <a:t>Dioba stanica</a:t>
            </a:r>
            <a:endParaRPr lang="hr-HR" dirty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sp>
        <p:nvSpPr>
          <p:cNvPr id="26" name="TextBox 25"/>
          <p:cNvSpPr txBox="1"/>
          <p:nvPr/>
        </p:nvSpPr>
        <p:spPr>
          <a:xfrm rot="20351336">
            <a:off x="9927055" y="2195565"/>
            <a:ext cx="2100136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 smtClean="0">
              <a:latin typeface="Comic Sans MS" panose="030F0702030302020204" pitchFamily="66" charset="0"/>
            </a:endParaRPr>
          </a:p>
          <a:p>
            <a:r>
              <a:rPr lang="hr-HR" dirty="0" smtClean="0">
                <a:latin typeface="Comic Sans MS" panose="030F0702030302020204" pitchFamily="66" charset="0"/>
              </a:rPr>
              <a:t>Križaljka</a:t>
            </a:r>
          </a:p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sp>
        <p:nvSpPr>
          <p:cNvPr id="27" name="TextBox 26"/>
          <p:cNvSpPr txBox="1"/>
          <p:nvPr/>
        </p:nvSpPr>
        <p:spPr>
          <a:xfrm>
            <a:off x="5564914" y="5282137"/>
            <a:ext cx="155616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omic Sans MS" panose="030F0702030302020204" pitchFamily="66" charset="0"/>
              </a:rPr>
              <a:t>Umiru li stanice</a:t>
            </a:r>
            <a:endParaRPr lang="hr-HR" dirty="0"/>
          </a:p>
        </p:txBody>
      </p:sp>
      <p:sp>
        <p:nvSpPr>
          <p:cNvPr id="28" name="TextBox 27"/>
          <p:cNvSpPr txBox="1"/>
          <p:nvPr/>
        </p:nvSpPr>
        <p:spPr>
          <a:xfrm rot="19975042">
            <a:off x="6782039" y="4773325"/>
            <a:ext cx="194247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omic Sans MS" panose="030F0702030302020204" pitchFamily="66" charset="0"/>
              </a:rPr>
              <a:t>       Upotreba                    </a:t>
            </a:r>
          </a:p>
          <a:p>
            <a:r>
              <a:rPr lang="hr-HR" dirty="0">
                <a:latin typeface="Comic Sans MS" panose="030F0702030302020204" pitchFamily="66" charset="0"/>
              </a:rPr>
              <a:t> </a:t>
            </a:r>
            <a:r>
              <a:rPr lang="hr-HR" dirty="0" smtClean="0">
                <a:latin typeface="Comic Sans MS" panose="030F0702030302020204" pitchFamily="66" charset="0"/>
              </a:rPr>
              <a:t>       stanica</a:t>
            </a:r>
            <a:endParaRPr lang="hr-HR" dirty="0"/>
          </a:p>
        </p:txBody>
      </p:sp>
      <p:sp>
        <p:nvSpPr>
          <p:cNvPr id="30" name="TextBox 29"/>
          <p:cNvSpPr txBox="1"/>
          <p:nvPr/>
        </p:nvSpPr>
        <p:spPr>
          <a:xfrm rot="19975042">
            <a:off x="7261179" y="1899737"/>
            <a:ext cx="259131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 smtClean="0">
              <a:latin typeface="Comic Sans MS" panose="030F0702030302020204" pitchFamily="66" charset="0"/>
            </a:endParaRPr>
          </a:p>
          <a:p>
            <a:r>
              <a:rPr lang="hr-HR" dirty="0" smtClean="0">
                <a:latin typeface="Comic Sans MS" panose="030F0702030302020204" pitchFamily="66" charset="0"/>
              </a:rPr>
              <a:t>Uzgoj stanica</a:t>
            </a:r>
            <a:endParaRPr lang="hr-HR" dirty="0"/>
          </a:p>
        </p:txBody>
      </p:sp>
      <p:sp>
        <p:nvSpPr>
          <p:cNvPr id="31" name="TextBox 30"/>
          <p:cNvSpPr txBox="1"/>
          <p:nvPr/>
        </p:nvSpPr>
        <p:spPr>
          <a:xfrm rot="19975042">
            <a:off x="8659136" y="2448932"/>
            <a:ext cx="210418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omic Sans MS" panose="030F0702030302020204" pitchFamily="66" charset="0"/>
              </a:rPr>
              <a:t>Prednosti</a:t>
            </a:r>
          </a:p>
          <a:p>
            <a:endParaRPr lang="hr-HR" dirty="0"/>
          </a:p>
        </p:txBody>
      </p:sp>
      <p:sp>
        <p:nvSpPr>
          <p:cNvPr id="29" name="Oval 28"/>
          <p:cNvSpPr/>
          <p:nvPr/>
        </p:nvSpPr>
        <p:spPr>
          <a:xfrm>
            <a:off x="6011523" y="4740567"/>
            <a:ext cx="508640" cy="510141"/>
          </a:xfrm>
          <a:prstGeom prst="ellipse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TextBox 31"/>
          <p:cNvSpPr txBox="1"/>
          <p:nvPr/>
        </p:nvSpPr>
        <p:spPr>
          <a:xfrm rot="19920857">
            <a:off x="2636407" y="3042662"/>
            <a:ext cx="223870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33" name="TextBox 32"/>
          <p:cNvSpPr txBox="1"/>
          <p:nvPr/>
        </p:nvSpPr>
        <p:spPr>
          <a:xfrm rot="19920857">
            <a:off x="3903297" y="3650961"/>
            <a:ext cx="1527514" cy="3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34" name="TextBox 33"/>
          <p:cNvSpPr txBox="1"/>
          <p:nvPr/>
        </p:nvSpPr>
        <p:spPr>
          <a:xfrm rot="19920857">
            <a:off x="9775629" y="1042678"/>
            <a:ext cx="1816622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35" name="TextBox 34"/>
          <p:cNvSpPr txBox="1"/>
          <p:nvPr/>
        </p:nvSpPr>
        <p:spPr>
          <a:xfrm rot="21371465">
            <a:off x="8940306" y="4508716"/>
            <a:ext cx="226997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 smtClean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sp>
        <p:nvSpPr>
          <p:cNvPr id="36" name="TextBox 35"/>
          <p:cNvSpPr txBox="1"/>
          <p:nvPr/>
        </p:nvSpPr>
        <p:spPr>
          <a:xfrm rot="19920857">
            <a:off x="9463914" y="3675229"/>
            <a:ext cx="1771344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0" y="252572"/>
            <a:ext cx="1303057" cy="10062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19920857">
            <a:off x="3828256" y="3650961"/>
            <a:ext cx="1527514" cy="3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39" name="TextBox 38"/>
          <p:cNvSpPr txBox="1"/>
          <p:nvPr/>
        </p:nvSpPr>
        <p:spPr>
          <a:xfrm rot="19920857">
            <a:off x="2044481" y="5862457"/>
            <a:ext cx="152751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</p:txBody>
      </p:sp>
      <p:sp>
        <p:nvSpPr>
          <p:cNvPr id="40" name="TextBox 39"/>
          <p:cNvSpPr txBox="1"/>
          <p:nvPr/>
        </p:nvSpPr>
        <p:spPr>
          <a:xfrm rot="19920857">
            <a:off x="8317926" y="812435"/>
            <a:ext cx="152751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00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1945 C 0.0388 0.04676 0.0444 0.05579 0.05313 0.08287 C 0.05664 0.10926 0.05664 0.13773 0.04844 0.16065 C 0.04792 0.16458 0.04766 0.16852 0.04688 0.17222 C 0.04609 0.17523 0.04427 0.17755 0.04375 0.18079 C 0.04023 0.2044 0.04401 0.20023 0.04063 0.2213 C 0.03997 0.22523 0.03828 0.22871 0.0375 0.23287 C 0.03516 0.24607 0.03359 0.25996 0.03125 0.27315 C 0.03073 0.27616 0.02969 0.28195 0.02969 0.28218 C 0.03021 0.3088 0.03034 0.33542 0.03125 0.3625 C 0.0319 0.38079 0.03919 0.39815 0.04219 0.41458 C 0.04518 0.43079 0.04635 0.44769 0.05 0.46366 C 0.05352 0.47871 0.06263 0.48982 0.06875 0.50116 C 0.07266 0.50833 0.07161 0.51458 0.07656 0.5213 C 0.08112 0.52755 0.08568 0.52662 0.09063 0.52986 C 0.11029 0.54352 0.13073 0.54931 0.15156 0.55579 C 0.16354 0.5669 0.15182 0.55718 0.16875 0.56736 C 0.17487 0.5713 0.18112 0.58009 0.1875 0.58195 C 0.19323 0.58333 0.19896 0.5838 0.20469 0.58472 C 0.21745 0.58958 0.22917 0.59375 0.24219 0.5963 C 0.25052 0.59537 0.25925 0.59815 0.26719 0.59329 C 0.26979 0.59167 0.26875 0.58333 0.27031 0.57894 C 0.27201 0.57431 0.27409 0.57037 0.27656 0.56736 C 0.28086 0.5625 0.29388 0.5581 0.3 0.55301 C 0.30625 0.54792 0.31589 0.53611 0.32188 0.53287 C 0.32852 0.52917 0.33555 0.52871 0.34219 0.52408 C 0.3487 0.51968 0.3526 0.51273 0.35938 0.50972 C 0.3655 0.49259 0.37018 0.49722 0.37813 0.48658 C 0.38737 0.47454 0.39375 0.45787 0.40156 0.44329 C 0.40534 0.42269 0.41341 0.40625 0.41719 0.38565 C 0.41836 0.36991 0.42018 0.35509 0.42188 0.33958 C 0.4224 0.32616 0.42253 0.3125 0.42344 0.29908 C 0.42357 0.29607 0.4237 0.29236 0.425 0.29051 C 0.42669 0.2882 0.42917 0.28866 0.43125 0.2875 C 0.43854 0.29676 0.44232 0.31088 0.44844 0.32222 C 0.44987 0.33588 0.45182 0.34838 0.45313 0.3625 C 0.4513 0.38958 0.45091 0.39398 0.43906 0.4088 C 0.43372 0.42361 0.43672 0.42292 0.42813 0.43472 C 0.41992 0.46482 0.41354 0.49514 0.40781 0.52708 C 0.40625 0.53588 0.40078 0.54931 0.39844 0.55579 C 0.3974 0.5588 0.39531 0.56458 0.39531 0.56482 C 0.39479 0.56829 0.3944 0.57222 0.39375 0.57616 C 0.39336 0.57894 0.39141 0.58218 0.39219 0.58472 C 0.39727 0.60162 0.40521 0.60509 0.41406 0.61065 C 0.4263 0.60695 0.42539 0.60556 0.44063 0.61065 C 0.44388 0.61158 0.44688 0.61458 0.45 0.61644 C 0.45156 0.61736 0.45469 0.61945 0.45469 0.61968 C 0.4651 0.61736 0.47578 0.61806 0.48594 0.61366 C 0.4875 0.61273 0.48633 0.60718 0.4875 0.60486 C 0.48919 0.60185 0.49167 0.60116 0.49375 0.59908 C 0.49714 0.57408 0.49206 0.59931 0.50156 0.58195 C 0.50326 0.57871 0.50326 0.57361 0.50469 0.57037 C 0.50586 0.56759 0.50807 0.5669 0.50938 0.56458 C 0.5125 0.5588 0.5138 0.54977 0.51719 0.54445 C 0.52253 0.53565 0.52891 0.5294 0.53438 0.5213 C 0.53659 0.5132 0.53919 0.50255 0.54219 0.49537 C 0.5474 0.48264 0.54635 0.49144 0.55 0.47801 C 0.55378 0.46389 0.55495 0.45139 0.55938 0.4375 C 0.56354 0.40718 0.55794 0.44306 0.56406 0.41736 C 0.56536 0.41181 0.56719 0.4 0.56719 0.40023 C 0.58333 0.40301 0.59844 0.40741 0.61406 0.41458 C 0.62096 0.42732 0.62786 0.44607 0.6375 0.45208 C 0.64805 0.47153 0.65221 0.46273 0.67031 0.46065 C 0.68685 0.44838 0.66914 0.46389 0.68594 0.44051 C 0.68724 0.43866 0.68919 0.43912 0.69063 0.4375 C 0.69661 0.43218 0.70365 0.42408 0.70938 0.41736 C 0.71159 0.41482 0.71393 0.41227 0.71563 0.4088 C 0.7181 0.40347 0.72188 0.39144 0.72188 0.39167 C 0.72344 0.39236 0.72552 0.3919 0.72656 0.39445 C 0.7293 0.40116 0.73867 0.43449 0.74063 0.44329 C 0.73984 0.46019 0.73984 0.4794 0.73594 0.49537 C 0.73398 0.50324 0.73112 0.51019 0.72969 0.51829 C 0.72865 0.52408 0.72656 0.53565 0.72656 0.53588 C 0.72813 0.5625 0.72344 0.56158 0.72969 0.56158 " pathEditMode="relative" rAng="0" ptsTypes="fffffffffffffffffffffffffffffffffffffffffffffffffffffffffffffffffffffffffA">
                                      <p:cBhvr>
                                        <p:cTn id="6" dur="6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33380" y="3361763"/>
            <a:ext cx="10993546" cy="59032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Kako se zove stanična linija, koja je dobila ime po Henrietti Lacks?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Osnovna građevna i funkcionalna jedinica svih živih organizama.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Kako se zove antibiotik dobiven iz plijesni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Kako se zove uređaj u kojem stanice uzgajamo (radi na temperaturi 37°C)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Više stanica zajedno čini ____</a:t>
            </a:r>
            <a:endParaRPr lang="hr-HR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Drugi naziv za dijeljenje stanica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Stanica koja nema pravu jezgru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Otac mikroskopa</a:t>
            </a:r>
          </a:p>
          <a:p>
            <a:pPr marL="457200" indent="-457200">
              <a:buAutoNum type="arabicPeriod"/>
            </a:pPr>
            <a:r>
              <a:rPr lang="hr-HR" sz="2000" dirty="0" smtClean="0">
                <a:solidFill>
                  <a:srgbClr val="002060"/>
                </a:solidFill>
              </a:rPr>
              <a:t>Pomoću stanica možemo uzgojiti tkiva i ____________</a:t>
            </a:r>
          </a:p>
          <a:p>
            <a:pPr marL="457200" indent="-457200">
              <a:buAutoNum type="arabicPeriod"/>
            </a:pPr>
            <a:endParaRPr lang="hr-HR" sz="20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hr-HR" sz="20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hr-HR" sz="2000" dirty="0" smtClean="0">
              <a:solidFill>
                <a:srgbClr val="002060"/>
              </a:solidFill>
            </a:endParaRPr>
          </a:p>
          <a:p>
            <a:endParaRPr lang="hr-HR" sz="2000" dirty="0" smtClean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7173" y="541236"/>
            <a:ext cx="8601275" cy="24864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Stanična križaljka</a:t>
            </a:r>
            <a:endParaRPr lang="hr-HR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5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33845" y="570106"/>
            <a:ext cx="8601275" cy="16561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Stanična križaljka-rješenja</a:t>
            </a:r>
            <a:endParaRPr lang="hr-HR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51" y="2226216"/>
            <a:ext cx="7391934" cy="413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7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565" y="46999"/>
            <a:ext cx="4168500" cy="10138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Uvod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091" y="1023052"/>
            <a:ext cx="9552608" cy="2508424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 smtClean="0">
                <a:solidFill>
                  <a:srgbClr val="002060"/>
                </a:solidFill>
              </a:rPr>
              <a:t>Što je stanica?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vi-VN" sz="2000" dirty="0">
                <a:latin typeface="Calibri" panose="020F0502020204030204" pitchFamily="34" charset="0"/>
              </a:rPr>
              <a:t>Stanica je osnovna strukturna i funkcionalna jedinica svih poznatih organizama. Često se naziva i "građevnom jedinicom života". </a:t>
            </a:r>
            <a:endParaRPr lang="hr-HR" sz="2000" dirty="0" smtClean="0">
              <a:latin typeface="Calibri" panose="020F0502020204030204" pitchFamily="34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vi-VN" sz="2000" dirty="0">
                <a:latin typeface="Calibri" panose="020F0502020204030204" pitchFamily="34" charset="0"/>
              </a:rPr>
              <a:t>Postoje jednostanični </a:t>
            </a:r>
            <a:r>
              <a:rPr lang="vi-VN" sz="2000" dirty="0" smtClean="0">
                <a:latin typeface="Calibri" panose="020F0502020204030204" pitchFamily="34" charset="0"/>
              </a:rPr>
              <a:t>organizmi </a:t>
            </a:r>
            <a:r>
              <a:rPr lang="vi-VN" sz="2000" dirty="0">
                <a:latin typeface="Calibri" panose="020F0502020204030204" pitchFamily="34" charset="0"/>
              </a:rPr>
              <a:t>i višestanični organizmi </a:t>
            </a:r>
            <a:endParaRPr lang="hr-HR" sz="2000" dirty="0">
              <a:latin typeface="Calibri" panose="020F0502020204030204" pitchFamily="34" charset="0"/>
            </a:endParaRPr>
          </a:p>
          <a:p>
            <a:pPr marL="0" indent="0">
              <a:buClr>
                <a:srgbClr val="002060"/>
              </a:buClr>
              <a:buNone/>
            </a:pPr>
            <a:endParaRPr lang="hr-HR" sz="2000" dirty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endParaRPr lang="hr-H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89" y="3152633"/>
            <a:ext cx="3758570" cy="2913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Oval 7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08" y="2816377"/>
            <a:ext cx="4825496" cy="361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695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565" y="46999"/>
            <a:ext cx="4168500" cy="10138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Uvod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091" y="1023052"/>
            <a:ext cx="6306324" cy="2508424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 smtClean="0">
                <a:solidFill>
                  <a:srgbClr val="002060"/>
                </a:solidFill>
              </a:rPr>
              <a:t>Prva </a:t>
            </a:r>
            <a:r>
              <a:rPr lang="hr-HR" sz="2400" b="1" dirty="0">
                <a:solidFill>
                  <a:srgbClr val="002060"/>
                </a:solidFill>
              </a:rPr>
              <a:t>stanica</a:t>
            </a:r>
            <a:r>
              <a:rPr lang="hr-HR" sz="2400" b="1" dirty="0" smtClean="0">
                <a:solidFill>
                  <a:srgbClr val="002060"/>
                </a:solidFill>
              </a:rPr>
              <a:t>?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000" dirty="0"/>
              <a:t> </a:t>
            </a:r>
            <a:r>
              <a:rPr lang="hr-HR" sz="2000" dirty="0" smtClean="0"/>
              <a:t>oko 4 milijarde godina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endParaRPr lang="hr-HR" sz="2000" dirty="0"/>
          </a:p>
        </p:txBody>
      </p:sp>
      <p:sp>
        <p:nvSpPr>
          <p:cNvPr id="8" name="Oval 7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694"/>
            <a:ext cx="12202397" cy="35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3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565" y="46999"/>
            <a:ext cx="4168500" cy="10138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Uvod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026" y="1049600"/>
            <a:ext cx="6742777" cy="1515196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600" b="1" dirty="0" smtClean="0">
                <a:solidFill>
                  <a:srgbClr val="002060"/>
                </a:solidFill>
              </a:rPr>
              <a:t>Vrste stanica</a:t>
            </a:r>
          </a:p>
          <a:p>
            <a:pPr marL="0" indent="0">
              <a:buClr>
                <a:srgbClr val="002060"/>
              </a:buClr>
              <a:buNone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endParaRPr lang="hr-HR" sz="2000" dirty="0"/>
          </a:p>
        </p:txBody>
      </p:sp>
      <p:sp>
        <p:nvSpPr>
          <p:cNvPr id="8" name="Oval 7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23720" r="4780" b="24071"/>
          <a:stretch/>
        </p:blipFill>
        <p:spPr bwMode="auto">
          <a:xfrm>
            <a:off x="1665026" y="2409809"/>
            <a:ext cx="9479284" cy="416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507475" y="5368988"/>
            <a:ext cx="1446665" cy="48590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 smtClean="0">
                <a:solidFill>
                  <a:srgbClr val="002060"/>
                </a:solidFill>
              </a:rPr>
              <a:t>Plazmina</a:t>
            </a:r>
            <a:r>
              <a:rPr lang="hr-HR" sz="1400" dirty="0" smtClean="0">
                <a:solidFill>
                  <a:srgbClr val="002060"/>
                </a:solidFill>
              </a:rPr>
              <a:t> membrana</a:t>
            </a:r>
            <a:endParaRPr lang="hr-HR" sz="1400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52987" y="4486700"/>
            <a:ext cx="1001153" cy="3446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 smtClean="0">
                <a:solidFill>
                  <a:srgbClr val="002060"/>
                </a:solidFill>
              </a:rPr>
              <a:t>Nukleoid</a:t>
            </a:r>
            <a:endParaRPr lang="hr-HR" sz="1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487" y="5682586"/>
            <a:ext cx="878320" cy="3446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rgbClr val="002060"/>
                </a:solidFill>
              </a:rPr>
              <a:t>Jezgra</a:t>
            </a:r>
            <a:endParaRPr lang="hr-HR" sz="1400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37868" y="2388357"/>
            <a:ext cx="1659558" cy="35287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>
                <a:solidFill>
                  <a:srgbClr val="002060"/>
                </a:solidFill>
              </a:rPr>
              <a:t>Prokariot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94708" y="2388357"/>
            <a:ext cx="1659558" cy="35287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>
                <a:solidFill>
                  <a:srgbClr val="002060"/>
                </a:solidFill>
              </a:rPr>
              <a:t>Eukarioti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47899" y="6381309"/>
            <a:ext cx="2076587" cy="35287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Životinjska stanica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82815" y="6381309"/>
            <a:ext cx="1659558" cy="35287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Biljna stanica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93429" y="6381309"/>
            <a:ext cx="1937378" cy="35287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Bakterijska stanica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717263" y="894613"/>
            <a:ext cx="6742777" cy="151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400" dirty="0" err="1" smtClean="0"/>
              <a:t>Prokarioti</a:t>
            </a:r>
            <a:r>
              <a:rPr lang="hr-HR" sz="2400" dirty="0" smtClean="0"/>
              <a:t> i </a:t>
            </a:r>
            <a:r>
              <a:rPr lang="hr-HR" sz="2400" dirty="0" err="1" smtClean="0"/>
              <a:t>eukarioti</a:t>
            </a:r>
            <a:endParaRPr lang="hr-HR" sz="2400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endParaRPr lang="hr-HR" sz="20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17262" y="1445248"/>
            <a:ext cx="6742777" cy="151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400" dirty="0" smtClean="0"/>
              <a:t>Životinjska i biljna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2463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8587" r="2531" b="2322"/>
          <a:stretch/>
        </p:blipFill>
        <p:spPr>
          <a:xfrm>
            <a:off x="5558906" y="1371600"/>
            <a:ext cx="6395545" cy="460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0" y="1722124"/>
            <a:ext cx="4750675" cy="390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22779" y="1604380"/>
            <a:ext cx="9272255" cy="680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36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89479" y="366386"/>
            <a:ext cx="9900778" cy="66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800" b="1" dirty="0" smtClean="0">
                <a:solidFill>
                  <a:srgbClr val="002060"/>
                </a:solidFill>
              </a:rPr>
              <a:t>Jesu li sve stanice u ljudskom organizmu jednake?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9522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701" y="317468"/>
            <a:ext cx="7602941" cy="76200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Kratak povijesni </a:t>
            </a:r>
            <a:br>
              <a:rPr lang="hr-HR" dirty="0" smtClean="0">
                <a:solidFill>
                  <a:srgbClr val="002060"/>
                </a:solidFill>
              </a:rPr>
            </a:br>
            <a:r>
              <a:rPr lang="hr-HR" dirty="0" smtClean="0">
                <a:solidFill>
                  <a:srgbClr val="002060"/>
                </a:solidFill>
              </a:rPr>
              <a:t>pregled</a:t>
            </a:r>
            <a:endParaRPr lang="hr-HR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561463" y="544327"/>
            <a:ext cx="6455391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827595" y="165602"/>
            <a:ext cx="757450" cy="75745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6823881" y="165602"/>
            <a:ext cx="757450" cy="757450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7861111" y="165602"/>
            <a:ext cx="757450" cy="7574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8830102" y="165602"/>
            <a:ext cx="757450" cy="75745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9867332" y="165602"/>
            <a:ext cx="757450" cy="75745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10918210" y="165602"/>
            <a:ext cx="757450" cy="757450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368972" y="4174794"/>
            <a:ext cx="6288559" cy="1041864"/>
          </a:xfrm>
        </p:spPr>
        <p:txBody>
          <a:bodyPr>
            <a:noAutofit/>
          </a:bodyPr>
          <a:lstStyle/>
          <a:p>
            <a:pPr algn="just"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1952</a:t>
            </a:r>
            <a:r>
              <a:rPr lang="hr-H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Pri uzgoj stanica - 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staničn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linij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(HeLa 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(iz pacijentice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Henriete Lacks)</a:t>
            </a:r>
            <a:r>
              <a:rPr lang="hr-HR" sz="2400" dirty="0">
                <a:solidFill>
                  <a:srgbClr val="002060"/>
                </a:solidFill>
                <a:latin typeface="Calibri" panose="020F0502020204030204" pitchFamily="34" charset="0"/>
              </a:rPr>
              <a:t>) uzgojene u laboratoriju i mogle su raste izvan organizma</a:t>
            </a:r>
            <a:endParaRPr lang="hr-HR" sz="2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200"/>
              </a:spcAft>
              <a:buClr>
                <a:schemeClr val="accent6">
                  <a:lumMod val="75000"/>
                </a:schemeClr>
              </a:buClr>
              <a:buNone/>
            </a:pPr>
            <a:endParaRPr lang="hr-HR" sz="2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11" y="1280718"/>
            <a:ext cx="2907676" cy="1567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14" y="2784143"/>
            <a:ext cx="2302132" cy="230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4" name="Straight Arrow Connector 13"/>
          <p:cNvCxnSpPr/>
          <p:nvPr/>
        </p:nvCxnSpPr>
        <p:spPr>
          <a:xfrm>
            <a:off x="4244454" y="2784143"/>
            <a:ext cx="0" cy="135112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1" b="2963"/>
          <a:stretch/>
        </p:blipFill>
        <p:spPr bwMode="auto">
          <a:xfrm>
            <a:off x="7861111" y="4750659"/>
            <a:ext cx="2648767" cy="1932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368972" y="1678306"/>
            <a:ext cx="6288559" cy="1105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16</a:t>
            </a:r>
            <a:r>
              <a:rPr lang="hr-H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00</a:t>
            </a: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hr-H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V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an LEEUWENHOEK  „otac mikroskopa” – prvi promatrao živi jednostanični organizam</a:t>
            </a:r>
            <a:endParaRPr lang="hr-HR" sz="2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68972" y="5500643"/>
            <a:ext cx="6288559" cy="998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2000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.-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tkivno inženjerstvo, istraživanja u području primjene matičnih stanic</a:t>
            </a: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endParaRPr lang="hr-H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269" y="213986"/>
            <a:ext cx="10972800" cy="762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rgbClr val="002060"/>
                </a:solidFill>
              </a:rPr>
              <a:t>Kako izgledaju stanice pod mikroskopom?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73" y="1228739"/>
            <a:ext cx="3961879" cy="26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"/>
          <a:stretch/>
        </p:blipFill>
        <p:spPr bwMode="auto">
          <a:xfrm>
            <a:off x="2999359" y="3967316"/>
            <a:ext cx="3678741" cy="26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796" y="1546557"/>
            <a:ext cx="4553263" cy="317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5280" y="213986"/>
            <a:ext cx="658739" cy="660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  <a:endParaRPr lang="hr-HR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80905" y="1080708"/>
            <a:ext cx="8918929" cy="4808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>
              <a:latin typeface="Calibri" panose="020F0502020204030204" pitchFamily="34" charset="0"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>
              <a:latin typeface="Calibri" panose="020F0502020204030204" pitchFamily="34" charset="0"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>
              <a:latin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80905" y="1080708"/>
            <a:ext cx="6648695" cy="5083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Rast</a:t>
            </a: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Proizvodnja tvari</a:t>
            </a: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Osiguravanje energije</a:t>
            </a:r>
          </a:p>
          <a:p>
            <a:pPr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Zaštita </a:t>
            </a:r>
            <a:endParaRPr lang="hr-HR" sz="2400" dirty="0" smtClean="0">
              <a:latin typeface="Calibri" panose="020F0502020204030204" pitchFamily="34" charset="0"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hr-HR" sz="2000" dirty="0" smtClean="0">
              <a:latin typeface="Calibri" panose="020F0502020204030204" pitchFamily="34" charset="0"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hr-HR" sz="20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r-HR" sz="2000" dirty="0" smtClean="0">
              <a:latin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21" y="490882"/>
            <a:ext cx="5973079" cy="416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40646" y="163327"/>
            <a:ext cx="10972800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 smtClean="0">
                <a:solidFill>
                  <a:srgbClr val="002060"/>
                </a:solidFill>
              </a:rPr>
              <a:t>Zadaća stanice – što stanica radi?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20" y="1080708"/>
            <a:ext cx="2041010" cy="136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62" y="4864202"/>
            <a:ext cx="8718115" cy="19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99" y="3245922"/>
            <a:ext cx="3618315" cy="209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0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63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Abstract_Squares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Abstract_Squares_PowerPoint_Template</Template>
  <TotalTime>1578</TotalTime>
  <Words>524</Words>
  <Application>Microsoft Office PowerPoint</Application>
  <PresentationFormat>Custom</PresentationFormat>
  <Paragraphs>187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Abstract_Squares_PowerPoint_Template</vt:lpstr>
      <vt:lpstr>Putovanje po stanicama</vt:lpstr>
      <vt:lpstr>PowerPoint Presentation</vt:lpstr>
      <vt:lpstr>Uvod</vt:lpstr>
      <vt:lpstr>Uvod</vt:lpstr>
      <vt:lpstr>Uvod</vt:lpstr>
      <vt:lpstr>PowerPoint Presentation</vt:lpstr>
      <vt:lpstr>Kratak povijesni  pregled</vt:lpstr>
      <vt:lpstr>Kako izgledaju stanice pod mikroskopom?</vt:lpstr>
      <vt:lpstr>PowerPoint Presentation</vt:lpstr>
      <vt:lpstr>Dioba stanica</vt:lpstr>
      <vt:lpstr>Umiru li stanice i kako?</vt:lpstr>
      <vt:lpstr>Stanice koje ne umiru</vt:lpstr>
      <vt:lpstr>Na što moramo paziti</vt:lpstr>
      <vt:lpstr>Kako stanice uzgajamo</vt:lpstr>
      <vt:lpstr>Za što koristimo stanice?</vt:lpstr>
      <vt:lpstr>Naša istraživanja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</dc:title>
  <dc:creator>Tamara Zorbaz</dc:creator>
  <cp:lastModifiedBy>Antonio Zandona</cp:lastModifiedBy>
  <cp:revision>196</cp:revision>
  <dcterms:created xsi:type="dcterms:W3CDTF">2018-01-12T09:56:47Z</dcterms:created>
  <dcterms:modified xsi:type="dcterms:W3CDTF">2018-04-04T09:53:47Z</dcterms:modified>
</cp:coreProperties>
</file>